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513" r:id="rId2"/>
    <p:sldId id="635" r:id="rId3"/>
    <p:sldId id="636" r:id="rId4"/>
    <p:sldId id="637" r:id="rId5"/>
    <p:sldId id="638" r:id="rId6"/>
    <p:sldId id="639" r:id="rId7"/>
    <p:sldId id="640" r:id="rId8"/>
    <p:sldId id="641" r:id="rId9"/>
    <p:sldId id="621" r:id="rId10"/>
    <p:sldId id="729" r:id="rId11"/>
    <p:sldId id="718" r:id="rId12"/>
    <p:sldId id="719" r:id="rId13"/>
    <p:sldId id="720" r:id="rId14"/>
    <p:sldId id="721" r:id="rId15"/>
    <p:sldId id="566" r:id="rId16"/>
    <p:sldId id="627" r:id="rId17"/>
    <p:sldId id="628" r:id="rId18"/>
    <p:sldId id="629" r:id="rId19"/>
    <p:sldId id="630" r:id="rId20"/>
    <p:sldId id="631" r:id="rId21"/>
    <p:sldId id="632" r:id="rId22"/>
    <p:sldId id="633" r:id="rId23"/>
    <p:sldId id="550" r:id="rId24"/>
    <p:sldId id="623" r:id="rId25"/>
    <p:sldId id="622" r:id="rId26"/>
    <p:sldId id="625" r:id="rId27"/>
    <p:sldId id="477" r:id="rId28"/>
    <p:sldId id="731" r:id="rId29"/>
    <p:sldId id="609" r:id="rId30"/>
    <p:sldId id="626" r:id="rId31"/>
    <p:sldId id="611" r:id="rId32"/>
    <p:sldId id="612" r:id="rId33"/>
    <p:sldId id="613" r:id="rId34"/>
    <p:sldId id="614" r:id="rId35"/>
    <p:sldId id="615" r:id="rId36"/>
    <p:sldId id="616" r:id="rId37"/>
    <p:sldId id="617" r:id="rId38"/>
    <p:sldId id="728" r:id="rId39"/>
    <p:sldId id="506" r:id="rId40"/>
    <p:sldId id="508" r:id="rId41"/>
    <p:sldId id="509" r:id="rId42"/>
    <p:sldId id="703" r:id="rId43"/>
    <p:sldId id="709" r:id="rId44"/>
    <p:sldId id="710" r:id="rId45"/>
    <p:sldId id="695" r:id="rId46"/>
    <p:sldId id="696" r:id="rId47"/>
    <p:sldId id="697" r:id="rId48"/>
    <p:sldId id="698" r:id="rId49"/>
    <p:sldId id="699" r:id="rId50"/>
    <p:sldId id="700" r:id="rId51"/>
    <p:sldId id="716" r:id="rId52"/>
    <p:sldId id="717" r:id="rId53"/>
    <p:sldId id="295" r:id="rId5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3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8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5" autoAdjust="0"/>
    <p:restoredTop sz="95470"/>
  </p:normalViewPr>
  <p:slideViewPr>
    <p:cSldViewPr snapToGrid="0" snapToObjects="1" showGuides="1">
      <p:cViewPr varScale="1">
        <p:scale>
          <a:sx n="131" d="100"/>
          <a:sy n="131" d="100"/>
        </p:scale>
        <p:origin x="1704" y="184"/>
      </p:cViewPr>
      <p:guideLst>
        <p:guide orient="horz" pos="2160"/>
        <p:guide orient="horz" pos="43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A6D0F5-7463-4A3E-907E-A6C3FED32AFD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FCDFE-4F68-423F-921F-0BB8167732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690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FCDFE-4F68-423F-921F-0BB81677327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2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832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054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023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5252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600"/>
              <a:t>제목 텍스트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500"/>
              <a:t>본문 첫 번째 줄</a:t>
            </a:r>
          </a:p>
          <a:p>
            <a:pPr lvl="1">
              <a:defRPr sz="1800"/>
            </a:pPr>
            <a:r>
              <a:rPr sz="2500"/>
              <a:t>본문 두 번째 줄</a:t>
            </a:r>
          </a:p>
          <a:p>
            <a:pPr lvl="2">
              <a:defRPr sz="1800"/>
            </a:pPr>
            <a:r>
              <a:rPr sz="2500"/>
              <a:t>본문 세 번째 줄</a:t>
            </a:r>
          </a:p>
          <a:p>
            <a:pPr lvl="3">
              <a:defRPr sz="1800"/>
            </a:pPr>
            <a:r>
              <a:rPr sz="2500"/>
              <a:t>본문 네 번째 줄</a:t>
            </a:r>
          </a:p>
          <a:p>
            <a:pPr lvl="4">
              <a:defRPr sz="1800"/>
            </a:pPr>
            <a:r>
              <a:rPr sz="2500"/>
              <a:t>본문 다섯번째 줄</a:t>
            </a:r>
          </a:p>
        </p:txBody>
      </p:sp>
    </p:spTree>
    <p:extLst>
      <p:ext uri="{BB962C8B-B14F-4D97-AF65-F5344CB8AC3E}">
        <p14:creationId xmlns:p14="http://schemas.microsoft.com/office/powerpoint/2010/main" val="276230450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750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84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61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741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53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329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66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91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2345E-FE9F-4251-B1B9-A01DB904D490}" type="datetimeFigureOut">
              <a:rPr lang="ko-KR" altLang="en-US" smtClean="0"/>
              <a:t>2020. 7. 9.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0A8C4-286B-4EE0-BFB2-2EECA637637B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Picture 1" descr="C:\Users\구슬희\Documents\카카오톡 받은 파일\CAC로고.pn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799" y="68427"/>
            <a:ext cx="3013037" cy="47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5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6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hyperlink" Target="https://code.org/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studio.code.org/" TargetMode="Externa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876" y="5671943"/>
            <a:ext cx="4252509" cy="67739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5601368" y="26739"/>
            <a:ext cx="3542632" cy="4545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039" y="2350642"/>
            <a:ext cx="2198329" cy="1648747"/>
          </a:xfrm>
          <a:prstGeom prst="rect">
            <a:avLst/>
          </a:prstGeom>
        </p:spPr>
      </p:pic>
      <p:sp>
        <p:nvSpPr>
          <p:cNvPr id="6" name="코딩…"/>
          <p:cNvSpPr>
            <a:spLocks noGrp="1"/>
          </p:cNvSpPr>
          <p:nvPr>
            <p:ph type="ctrTitle"/>
          </p:nvPr>
        </p:nvSpPr>
        <p:spPr>
          <a:xfrm>
            <a:off x="783220" y="508645"/>
            <a:ext cx="7689448" cy="15053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sz="5400" dirty="0" err="1"/>
              <a:t>자율차</a:t>
            </a:r>
            <a:r>
              <a:rPr lang="ko-KR" altLang="en-US" sz="6600" dirty="0" err="1"/>
              <a:t> </a:t>
            </a:r>
            <a:r>
              <a:rPr sz="2800" dirty="0"/>
              <a:t>‘</a:t>
            </a:r>
            <a:r>
              <a:rPr lang="ko-KR" altLang="en-US" sz="2800" dirty="0"/>
              <a:t>전기자동차</a:t>
            </a:r>
            <a:r>
              <a:rPr lang="en-US" altLang="ko-KR" sz="2800" dirty="0"/>
              <a:t>’</a:t>
            </a:r>
            <a:endParaRPr sz="2800" dirty="0"/>
          </a:p>
        </p:txBody>
      </p:sp>
      <p:sp>
        <p:nvSpPr>
          <p:cNvPr id="7" name="스마트 홈을 구현하기 위한 알고리즘 디자인 및 프로그래밍 배우기"/>
          <p:cNvSpPr>
            <a:spLocks noGrp="1"/>
          </p:cNvSpPr>
          <p:nvPr>
            <p:ph type="subTitle" sz="quarter" idx="1"/>
          </p:nvPr>
        </p:nvSpPr>
        <p:spPr>
          <a:xfrm>
            <a:off x="1114605" y="4540554"/>
            <a:ext cx="7358063" cy="794742"/>
          </a:xfrm>
          <a:prstGeom prst="rect">
            <a:avLst/>
          </a:prstGeom>
        </p:spPr>
        <p:txBody>
          <a:bodyPr>
            <a:normAutofit/>
          </a:bodyPr>
          <a:lstStyle>
            <a:lvl1pPr defTabSz="457200">
              <a:defRPr sz="2450">
                <a:solidFill>
                  <a:srgbClr val="575757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ko-KR" altLang="en-US" sz="1600"/>
              <a:t>자율 주행 전기 자동차 제작을 위한 </a:t>
            </a:r>
            <a:endParaRPr lang="en-US" altLang="ko-KR" sz="1600"/>
          </a:p>
          <a:p>
            <a:r>
              <a:rPr lang="ko-KR" altLang="en-US" sz="1600"/>
              <a:t>자동 및 원격 제어 시스템 개발</a:t>
            </a:r>
          </a:p>
        </p:txBody>
      </p:sp>
    </p:spTree>
    <p:extLst>
      <p:ext uri="{BB962C8B-B14F-4D97-AF65-F5344CB8AC3E}">
        <p14:creationId xmlns:p14="http://schemas.microsoft.com/office/powerpoint/2010/main" val="964011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20" y="944301"/>
            <a:ext cx="7778187" cy="5185458"/>
          </a:xfrm>
          <a:prstGeom prst="rect">
            <a:avLst/>
          </a:prstGeom>
        </p:spPr>
      </p:pic>
      <p:sp>
        <p:nvSpPr>
          <p:cNvPr id="3" name="Rectangle 4"/>
          <p:cNvSpPr/>
          <p:nvPr/>
        </p:nvSpPr>
        <p:spPr>
          <a:xfrm>
            <a:off x="6470140" y="6420555"/>
            <a:ext cx="2963333" cy="4374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altLang="ko-KR" sz="1266" dirty="0"/>
              <a:t>3</a:t>
            </a:r>
            <a:r>
              <a:rPr lang="ko-KR" altLang="en-US" sz="1266" dirty="0"/>
              <a:t>단계</a:t>
            </a:r>
            <a:r>
              <a:rPr lang="en-US" altLang="ko-KR" sz="1266" dirty="0"/>
              <a:t>:</a:t>
            </a:r>
            <a:r>
              <a:rPr lang="ko-KR" altLang="en-US" sz="1266" dirty="0"/>
              <a:t> 자신만의 스타일로 꾸미기 </a:t>
            </a:r>
            <a:endParaRPr lang="en-US" sz="1266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893" y="3776754"/>
            <a:ext cx="2682857" cy="210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472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9"/>
          <p:cNvSpPr/>
          <p:nvPr/>
        </p:nvSpPr>
        <p:spPr>
          <a:xfrm>
            <a:off x="2748661" y="2804661"/>
            <a:ext cx="4159793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이제</a:t>
            </a:r>
            <a:r>
              <a:rPr lang="en-US" sz="2531"/>
              <a:t> </a:t>
            </a:r>
            <a:r>
              <a:rPr lang="ko-KR" altLang="en-US" sz="2531"/>
              <a:t>외형을</a:t>
            </a:r>
            <a:r>
              <a:rPr sz="2531"/>
              <a:t> 만들어 봅시다.</a:t>
            </a:r>
          </a:p>
        </p:txBody>
      </p:sp>
    </p:spTree>
    <p:extLst>
      <p:ext uri="{BB962C8B-B14F-4D97-AF65-F5344CB8AC3E}">
        <p14:creationId xmlns:p14="http://schemas.microsoft.com/office/powerpoint/2010/main" val="194254824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94481"/>
            <a:ext cx="7487894" cy="580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7829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23" y="1614266"/>
            <a:ext cx="79883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10460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02" y="849131"/>
            <a:ext cx="6729058" cy="271587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02" y="3764827"/>
            <a:ext cx="6729058" cy="285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5329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06035" y="1469217"/>
            <a:ext cx="5809720" cy="453032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9974486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asted-image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3589734" y="3311639"/>
            <a:ext cx="1964532" cy="1526977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Shape 103"/>
          <p:cNvSpPr/>
          <p:nvPr/>
        </p:nvSpPr>
        <p:spPr>
          <a:xfrm>
            <a:off x="2382155" y="1668054"/>
            <a:ext cx="5017400" cy="1240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아두이노 기본 구성을 알아봅시다.</a:t>
            </a:r>
          </a:p>
          <a:p>
            <a:pPr lvl="0">
              <a:defRPr sz="1800"/>
            </a:pPr>
            <a:endParaRPr sz="2531"/>
          </a:p>
          <a:p>
            <a:pPr lvl="0">
              <a:defRPr sz="1800"/>
            </a:pPr>
            <a:r>
              <a:rPr sz="2531"/>
              <a:t>구석구석 알아보아요.^^</a:t>
            </a:r>
          </a:p>
        </p:txBody>
      </p:sp>
    </p:spTree>
    <p:extLst>
      <p:ext uri="{BB962C8B-B14F-4D97-AF65-F5344CB8AC3E}">
        <p14:creationId xmlns:p14="http://schemas.microsoft.com/office/powerpoint/2010/main" val="113757454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image1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796246" y="901099"/>
            <a:ext cx="7381359" cy="527106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/>
        </p:nvSpPr>
        <p:spPr>
          <a:xfrm>
            <a:off x="4092222" y="999877"/>
            <a:ext cx="3725334" cy="366889"/>
          </a:xfrm>
          <a:prstGeom prst="rect">
            <a:avLst/>
          </a:prstGeom>
          <a:solidFill>
            <a:srgbClr val="FF0000">
              <a:alpha val="37000"/>
            </a:srgbClr>
          </a:solidFill>
          <a:ln w="12700">
            <a:solidFill>
              <a:srgbClr val="4A7EBB"/>
            </a:solidFill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  <p:sp>
        <p:nvSpPr>
          <p:cNvPr id="107" name="Shape 107"/>
          <p:cNvSpPr/>
          <p:nvPr/>
        </p:nvSpPr>
        <p:spPr>
          <a:xfrm>
            <a:off x="6294235" y="570099"/>
            <a:ext cx="1618390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/>
          <a:p>
            <a:pPr defTabSz="321457">
              <a:defRPr sz="1800"/>
            </a:pPr>
            <a:r>
              <a:rPr sz="1687">
                <a:solidFill>
                  <a:srgbClr val="FFFFFF"/>
                </a:solidFill>
              </a:rPr>
              <a:t>디지털 </a:t>
            </a:r>
            <a:r>
              <a:rPr sz="168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r>
              <a:rPr sz="1687">
                <a:solidFill>
                  <a:srgbClr val="FFFFFF"/>
                </a:solidFill>
              </a:rPr>
              <a:t>개 핀 </a:t>
            </a:r>
          </a:p>
        </p:txBody>
      </p:sp>
      <p:sp>
        <p:nvSpPr>
          <p:cNvPr id="108" name="Shape 108"/>
          <p:cNvSpPr/>
          <p:nvPr/>
        </p:nvSpPr>
        <p:spPr>
          <a:xfrm>
            <a:off x="5960912" y="4218432"/>
            <a:ext cx="907939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87">
                <a:solidFill>
                  <a:schemeClr val="bg1"/>
                </a:solidFill>
              </a:rPr>
              <a:t>EEPROM </a:t>
            </a:r>
          </a:p>
        </p:txBody>
      </p:sp>
      <p:sp>
        <p:nvSpPr>
          <p:cNvPr id="109" name="Shape 109"/>
          <p:cNvSpPr/>
          <p:nvPr/>
        </p:nvSpPr>
        <p:spPr>
          <a:xfrm>
            <a:off x="3812819" y="3075432"/>
            <a:ext cx="558805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87">
                <a:solidFill>
                  <a:schemeClr val="bg1"/>
                </a:solidFill>
              </a:rPr>
              <a:t>CPU  </a:t>
            </a:r>
          </a:p>
        </p:txBody>
      </p:sp>
      <p:sp>
        <p:nvSpPr>
          <p:cNvPr id="110" name="Shape 110"/>
          <p:cNvSpPr/>
          <p:nvPr/>
        </p:nvSpPr>
        <p:spPr>
          <a:xfrm>
            <a:off x="6335889" y="5747601"/>
            <a:ext cx="1483777" cy="366889"/>
          </a:xfrm>
          <a:prstGeom prst="rect">
            <a:avLst/>
          </a:prstGeom>
          <a:solidFill>
            <a:srgbClr val="FF0000">
              <a:alpha val="37000"/>
            </a:srgbClr>
          </a:solidFill>
          <a:ln w="12700">
            <a:solidFill>
              <a:srgbClr val="4A7EBB"/>
            </a:solidFill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  <p:sp>
        <p:nvSpPr>
          <p:cNvPr id="111" name="Shape 111"/>
          <p:cNvSpPr/>
          <p:nvPr/>
        </p:nvSpPr>
        <p:spPr>
          <a:xfrm>
            <a:off x="6392334" y="5077988"/>
            <a:ext cx="1725791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/>
          <a:p>
            <a:pPr defTabSz="321457">
              <a:defRPr sz="1800"/>
            </a:pPr>
            <a:r>
              <a:rPr sz="1687">
                <a:solidFill>
                  <a:srgbClr val="FFFFFF"/>
                </a:solidFill>
              </a:rPr>
              <a:t>아날로그  </a:t>
            </a:r>
            <a:r>
              <a:rPr sz="168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sz="1687">
                <a:solidFill>
                  <a:srgbClr val="FFFFFF"/>
                </a:solidFill>
              </a:rPr>
              <a:t>개 핀</a:t>
            </a:r>
          </a:p>
        </p:txBody>
      </p:sp>
      <p:sp>
        <p:nvSpPr>
          <p:cNvPr id="112" name="Shape 112"/>
          <p:cNvSpPr/>
          <p:nvPr/>
        </p:nvSpPr>
        <p:spPr>
          <a:xfrm>
            <a:off x="1572381" y="999877"/>
            <a:ext cx="983154" cy="731763"/>
          </a:xfrm>
          <a:prstGeom prst="rect">
            <a:avLst/>
          </a:prstGeom>
          <a:solidFill>
            <a:srgbClr val="FF0000">
              <a:alpha val="3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  <p:sp>
        <p:nvSpPr>
          <p:cNvPr id="113" name="Shape 113"/>
          <p:cNvSpPr/>
          <p:nvPr/>
        </p:nvSpPr>
        <p:spPr>
          <a:xfrm>
            <a:off x="1047498" y="605988"/>
            <a:ext cx="1470593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87">
                <a:solidFill>
                  <a:schemeClr val="bg1"/>
                </a:solidFill>
              </a:rPr>
              <a:t>RESET BUTTON </a:t>
            </a:r>
          </a:p>
        </p:txBody>
      </p:sp>
      <p:sp>
        <p:nvSpPr>
          <p:cNvPr id="114" name="Shape 114"/>
          <p:cNvSpPr/>
          <p:nvPr/>
        </p:nvSpPr>
        <p:spPr>
          <a:xfrm>
            <a:off x="330121" y="3075432"/>
            <a:ext cx="2047738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/>
          <a:p>
            <a:pPr defTabSz="321457">
              <a:defRPr sz="1800"/>
            </a:pPr>
            <a:r>
              <a:rPr sz="168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USB  (Cross Compiler) </a:t>
            </a:r>
          </a:p>
        </p:txBody>
      </p:sp>
      <p:sp>
        <p:nvSpPr>
          <p:cNvPr id="115" name="Shape 115"/>
          <p:cNvSpPr/>
          <p:nvPr/>
        </p:nvSpPr>
        <p:spPr>
          <a:xfrm>
            <a:off x="1270000" y="4753433"/>
            <a:ext cx="1620762" cy="1511906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  <p:sp>
        <p:nvSpPr>
          <p:cNvPr id="116" name="Shape 116"/>
          <p:cNvSpPr/>
          <p:nvPr/>
        </p:nvSpPr>
        <p:spPr>
          <a:xfrm>
            <a:off x="5107891" y="5172015"/>
            <a:ext cx="978493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87">
                <a:solidFill>
                  <a:schemeClr val="bg1"/>
                </a:solidFill>
              </a:rPr>
              <a:t>전원 부분  </a:t>
            </a:r>
          </a:p>
        </p:txBody>
      </p:sp>
      <p:sp>
        <p:nvSpPr>
          <p:cNvPr id="117" name="Shape 117"/>
          <p:cNvSpPr/>
          <p:nvPr/>
        </p:nvSpPr>
        <p:spPr>
          <a:xfrm>
            <a:off x="330121" y="5804047"/>
            <a:ext cx="2586604" cy="351954"/>
          </a:xfrm>
          <a:prstGeom prst="rect">
            <a:avLst/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tIns="45719" rIns="45719" bIns="45719">
            <a:spAutoFit/>
          </a:bodyPr>
          <a:lstStyle/>
          <a:p>
            <a:pPr defTabSz="321457">
              <a:defRPr sz="1800"/>
            </a:pPr>
            <a:r>
              <a:rPr sz="1687">
                <a:solidFill>
                  <a:srgbClr val="FFFFFF"/>
                </a:solidFill>
              </a:rPr>
              <a:t>아답터</a:t>
            </a:r>
            <a:r>
              <a:rPr sz="168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sz="1687">
                <a:solidFill>
                  <a:srgbClr val="FFFFFF"/>
                </a:solidFill>
              </a:rPr>
              <a:t> 건전지 전원 연결</a:t>
            </a:r>
            <a:r>
              <a:rPr sz="168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118" name="Shape 118"/>
          <p:cNvSpPr/>
          <p:nvPr/>
        </p:nvSpPr>
        <p:spPr>
          <a:xfrm>
            <a:off x="922307" y="1858639"/>
            <a:ext cx="1507759" cy="1128891"/>
          </a:xfrm>
          <a:prstGeom prst="rect">
            <a:avLst/>
          </a:prstGeom>
          <a:solidFill>
            <a:srgbClr val="FF0000">
              <a:alpha val="3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  <p:sp>
        <p:nvSpPr>
          <p:cNvPr id="119" name="Shape 119"/>
          <p:cNvSpPr/>
          <p:nvPr/>
        </p:nvSpPr>
        <p:spPr>
          <a:xfrm>
            <a:off x="4092222" y="5641930"/>
            <a:ext cx="1971981" cy="432754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9" tIns="45719" rIns="45719" bIns="45719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</p:spTree>
    <p:extLst>
      <p:ext uri="{BB962C8B-B14F-4D97-AF65-F5344CB8AC3E}">
        <p14:creationId xmlns:p14="http://schemas.microsoft.com/office/powerpoint/2010/main" val="16840134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2424428" y="2582874"/>
            <a:ext cx="501740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전기의 흐름에 대해서 알아봅시다.</a:t>
            </a:r>
          </a:p>
        </p:txBody>
      </p:sp>
      <p:pic>
        <p:nvPicPr>
          <p:cNvPr id="122" name="pasted-image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3487043" y="3127610"/>
            <a:ext cx="2169915" cy="217884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8545912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408360"/>
            <a:ext cx="2133601" cy="2611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25">
                <a:solidFill>
                  <a:srgbClr val="888888"/>
                </a:solidFill>
              </a:rPr>
              <a:t>19</a:t>
            </a:fld>
            <a:endParaRPr sz="1125">
              <a:solidFill>
                <a:srgbClr val="888888"/>
              </a:solidFill>
            </a:endParaRPr>
          </a:p>
        </p:txBody>
      </p:sp>
      <p:pic>
        <p:nvPicPr>
          <p:cNvPr id="125" name="image3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783663" y="1017984"/>
            <a:ext cx="5296210" cy="48220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3087757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asted-image.png"/>
          <p:cNvPicPr/>
          <p:nvPr/>
        </p:nvPicPr>
        <p:blipFill>
          <a:blip r:embed="rId2"/>
          <a:srcRect t="12780"/>
          <a:stretch>
            <a:fillRect/>
          </a:stretch>
        </p:blipFill>
        <p:spPr>
          <a:xfrm>
            <a:off x="1016650" y="1180619"/>
            <a:ext cx="6648881" cy="3656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pasted-image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62887" y="4619350"/>
            <a:ext cx="7428867" cy="1930631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3024015" y="616041"/>
            <a:ext cx="3909725" cy="564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3200" dirty="0"/>
              <a:t>자동차와 사물인터넷</a:t>
            </a:r>
          </a:p>
        </p:txBody>
      </p:sp>
    </p:spTree>
    <p:extLst>
      <p:ext uri="{BB962C8B-B14F-4D97-AF65-F5344CB8AC3E}">
        <p14:creationId xmlns:p14="http://schemas.microsoft.com/office/powerpoint/2010/main" val="47612190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sldNum" sz="quarter" idx="4294967295"/>
          </p:nvPr>
        </p:nvSpPr>
        <p:spPr>
          <a:xfrm>
            <a:off x="6553200" y="6408360"/>
            <a:ext cx="2133601" cy="2611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25">
                <a:solidFill>
                  <a:srgbClr val="888888"/>
                </a:solidFill>
              </a:rPr>
              <a:t>20</a:t>
            </a:fld>
            <a:endParaRPr sz="1125">
              <a:solidFill>
                <a:srgbClr val="888888"/>
              </a:solidFill>
            </a:endParaRPr>
          </a:p>
        </p:txBody>
      </p:sp>
      <p:pic>
        <p:nvPicPr>
          <p:cNvPr id="128" name="image4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387077" y="1660184"/>
            <a:ext cx="4792335" cy="33809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2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957028" y="2112287"/>
            <a:ext cx="1885089" cy="263342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2" name="Group 132"/>
          <p:cNvGrpSpPr/>
          <p:nvPr/>
        </p:nvGrpSpPr>
        <p:grpSpPr>
          <a:xfrm>
            <a:off x="3056173" y="4799879"/>
            <a:ext cx="1119785" cy="411168"/>
            <a:chOff x="0" y="985"/>
            <a:chExt cx="1592581" cy="584770"/>
          </a:xfrm>
        </p:grpSpPr>
        <p:sp>
          <p:nvSpPr>
            <p:cNvPr id="130" name="Shape 130"/>
            <p:cNvSpPr/>
            <p:nvPr/>
          </p:nvSpPr>
          <p:spPr>
            <a:xfrm>
              <a:off x="0" y="88476"/>
              <a:ext cx="1592581" cy="40978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32146" tIns="32146" rIns="32146" bIns="32146" numCol="1" anchor="ctr">
              <a:noAutofit/>
            </a:bodyPr>
            <a:lstStyle/>
            <a:p>
              <a:pPr defTabSz="321457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250"/>
            </a:p>
          </p:txBody>
        </p:sp>
        <p:sp>
          <p:nvSpPr>
            <p:cNvPr id="131" name="Shape 131"/>
            <p:cNvSpPr/>
            <p:nvPr/>
          </p:nvSpPr>
          <p:spPr>
            <a:xfrm>
              <a:off x="0" y="985"/>
              <a:ext cx="1592581" cy="584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2146" tIns="32146" rIns="32146" bIns="32146" numCol="1" anchor="ctr">
              <a:spAutoFit/>
            </a:bodyPr>
            <a:lstStyle/>
            <a:p>
              <a:pPr defTabSz="321457">
                <a:defRPr sz="1800"/>
              </a:pPr>
              <a:r>
                <a:rPr sz="225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5V </a:t>
              </a:r>
              <a:r>
                <a:rPr sz="1266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(4</a:t>
              </a:r>
              <a:r>
                <a:rPr sz="1266">
                  <a:solidFill>
                    <a:srgbClr val="FFFFFF"/>
                  </a:solidFill>
                </a:rPr>
                <a:t>번째</a:t>
              </a:r>
              <a:r>
                <a:rPr sz="1266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)</a:t>
              </a:r>
            </a:p>
          </p:txBody>
        </p:sp>
      </p:grpSp>
      <p:grpSp>
        <p:nvGrpSpPr>
          <p:cNvPr id="135" name="Group 135"/>
          <p:cNvGrpSpPr/>
          <p:nvPr/>
        </p:nvGrpSpPr>
        <p:grpSpPr>
          <a:xfrm>
            <a:off x="4202739" y="4760090"/>
            <a:ext cx="1885089" cy="490747"/>
            <a:chOff x="0" y="0"/>
            <a:chExt cx="2681014" cy="697950"/>
          </a:xfrm>
        </p:grpSpPr>
        <p:sp>
          <p:nvSpPr>
            <p:cNvPr id="133" name="Shape 133"/>
            <p:cNvSpPr/>
            <p:nvPr/>
          </p:nvSpPr>
          <p:spPr>
            <a:xfrm>
              <a:off x="0" y="127738"/>
              <a:ext cx="2681015" cy="442475"/>
            </a:xfrm>
            <a:prstGeom prst="rect">
              <a:avLst/>
            </a:prstGeom>
            <a:solidFill>
              <a:srgbClr val="0000FF"/>
            </a:solidFill>
            <a:ln w="9525" cap="flat">
              <a:solidFill>
                <a:srgbClr val="4A7EBB"/>
              </a:solidFill>
              <a:prstDash val="solid"/>
              <a:bevel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32146" tIns="32146" rIns="32146" bIns="32146" numCol="1" anchor="ctr">
              <a:noAutofit/>
            </a:bodyPr>
            <a:lstStyle/>
            <a:p>
              <a:pPr defTabSz="321457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250"/>
            </a:p>
          </p:txBody>
        </p:sp>
        <p:sp>
          <p:nvSpPr>
            <p:cNvPr id="134" name="Shape 134"/>
            <p:cNvSpPr/>
            <p:nvPr/>
          </p:nvSpPr>
          <p:spPr>
            <a:xfrm>
              <a:off x="0" y="0"/>
              <a:ext cx="2681015" cy="6979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2146" tIns="32146" rIns="32146" bIns="32146" numCol="1" anchor="ctr">
              <a:noAutofit/>
            </a:bodyPr>
            <a:lstStyle/>
            <a:p>
              <a:pPr defTabSz="321457">
                <a:defRPr sz="1800"/>
              </a:pPr>
              <a:r>
                <a:rPr sz="225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GND </a:t>
              </a:r>
              <a:r>
                <a:rPr sz="1406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(3</a:t>
              </a:r>
              <a:r>
                <a:rPr sz="1406">
                  <a:solidFill>
                    <a:srgbClr val="FFFFFF"/>
                  </a:solidFill>
                </a:rPr>
                <a:t>번째</a:t>
              </a:r>
              <a:r>
                <a:rPr sz="1406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)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3486513" y="5221522"/>
            <a:ext cx="29976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+</a:t>
            </a:r>
          </a:p>
        </p:txBody>
      </p:sp>
      <p:sp>
        <p:nvSpPr>
          <p:cNvPr id="137" name="Shape 137"/>
          <p:cNvSpPr/>
          <p:nvPr/>
        </p:nvSpPr>
        <p:spPr>
          <a:xfrm>
            <a:off x="4873468" y="5221522"/>
            <a:ext cx="20518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649414667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sldNum" sz="quarter" idx="4294967295"/>
          </p:nvPr>
        </p:nvSpPr>
        <p:spPr>
          <a:xfrm>
            <a:off x="6553200" y="6408360"/>
            <a:ext cx="2133601" cy="2611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25">
                <a:solidFill>
                  <a:srgbClr val="888888"/>
                </a:solidFill>
              </a:rPr>
              <a:t>21</a:t>
            </a:fld>
            <a:endParaRPr sz="1125">
              <a:solidFill>
                <a:srgbClr val="888888"/>
              </a:solidFill>
            </a:endParaRPr>
          </a:p>
        </p:txBody>
      </p:sp>
      <p:pic>
        <p:nvPicPr>
          <p:cNvPr id="140" name="image6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382768" y="2278769"/>
            <a:ext cx="4296117" cy="28968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age2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800841" y="2410461"/>
            <a:ext cx="1885089" cy="263342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1960710" y="1049408"/>
            <a:ext cx="597118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브래드보드(빵판)에 불(LED)을 켜봅시다. </a:t>
            </a:r>
          </a:p>
        </p:txBody>
      </p:sp>
    </p:spTree>
    <p:extLst>
      <p:ext uri="{BB962C8B-B14F-4D97-AF65-F5344CB8AC3E}">
        <p14:creationId xmlns:p14="http://schemas.microsoft.com/office/powerpoint/2010/main" val="120041421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sldNum" sz="quarter" idx="4294967295"/>
          </p:nvPr>
        </p:nvSpPr>
        <p:spPr>
          <a:xfrm>
            <a:off x="6553200" y="6408360"/>
            <a:ext cx="2133601" cy="2611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25">
                <a:solidFill>
                  <a:srgbClr val="888888"/>
                </a:solidFill>
              </a:rPr>
              <a:t>22</a:t>
            </a:fld>
            <a:endParaRPr sz="1125">
              <a:solidFill>
                <a:srgbClr val="888888"/>
              </a:solidFill>
            </a:endParaRPr>
          </a:p>
        </p:txBody>
      </p:sp>
      <p:pic>
        <p:nvPicPr>
          <p:cNvPr id="145" name="image7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681970" y="1715198"/>
            <a:ext cx="5780060" cy="3768499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1783740" y="471308"/>
            <a:ext cx="6540253" cy="85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전기는 이렇게 통합니다. (연결되어 있어요)</a:t>
            </a:r>
          </a:p>
          <a:p>
            <a:pPr lvl="0">
              <a:defRPr sz="1800"/>
            </a:pPr>
            <a:r>
              <a:rPr sz="2531"/>
              <a:t>여기에 부품을 꽃아서 회로를 만들수 있어요.</a:t>
            </a:r>
          </a:p>
        </p:txBody>
      </p:sp>
    </p:spTree>
    <p:extLst>
      <p:ext uri="{BB962C8B-B14F-4D97-AF65-F5344CB8AC3E}">
        <p14:creationId xmlns:p14="http://schemas.microsoft.com/office/powerpoint/2010/main" val="190033158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353" y="2412720"/>
            <a:ext cx="8229600" cy="1143000"/>
          </a:xfrm>
        </p:spPr>
        <p:txBody>
          <a:bodyPr/>
          <a:lstStyle/>
          <a:p>
            <a:r>
              <a:rPr lang="ko-KR" altLang="en-US" dirty="0"/>
              <a:t>사전 작업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63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42780" y="412068"/>
            <a:ext cx="4362076" cy="5275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769" y="868830"/>
            <a:ext cx="2417066" cy="5616125"/>
          </a:xfrm>
          <a:prstGeom prst="rect">
            <a:avLst/>
          </a:prstGeom>
        </p:spPr>
      </p:pic>
      <p:sp>
        <p:nvSpPr>
          <p:cNvPr id="6" name="TextBox 3"/>
          <p:cNvSpPr txBox="1"/>
          <p:nvPr/>
        </p:nvSpPr>
        <p:spPr>
          <a:xfrm>
            <a:off x="1810059" y="4214907"/>
            <a:ext cx="654858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모터 드라이브 연결 선 조립하기 </a:t>
            </a:r>
            <a:r>
              <a:rPr lang="en-US" altLang="ko-KR" sz="2800" dirty="0"/>
              <a:t>(</a:t>
            </a:r>
            <a:r>
              <a:rPr lang="ko-KR" altLang="en-US" sz="2800" dirty="0"/>
              <a:t>사전</a:t>
            </a:r>
            <a:r>
              <a:rPr lang="en-US" altLang="ko-KR" sz="2800" dirty="0"/>
              <a:t>)</a:t>
            </a:r>
            <a:r>
              <a:rPr lang="ko-KR" altLang="en-US" sz="2800" dirty="0"/>
              <a:t> </a:t>
            </a:r>
            <a:endParaRPr lang="en-US" sz="2800" dirty="0"/>
          </a:p>
        </p:txBody>
      </p:sp>
      <p:sp>
        <p:nvSpPr>
          <p:cNvPr id="7" name="Oval 3"/>
          <p:cNvSpPr/>
          <p:nvPr/>
        </p:nvSpPr>
        <p:spPr>
          <a:xfrm rot="18900000">
            <a:off x="3358150" y="2585502"/>
            <a:ext cx="728040" cy="466515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US" sz="1687">
              <a:solidFill>
                <a:srgbClr val="FFFFFF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1134587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28338" y="940150"/>
            <a:ext cx="5501816" cy="56085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627119" y="3484964"/>
            <a:ext cx="3007658" cy="33260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75819" y="837056"/>
            <a:ext cx="654858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모터 드라이브 연결 선 조립하기 </a:t>
            </a:r>
            <a:r>
              <a:rPr lang="en-US" altLang="ko-KR" sz="2800" dirty="0"/>
              <a:t>(</a:t>
            </a:r>
            <a:r>
              <a:rPr lang="ko-KR" altLang="en-US" sz="2800" dirty="0"/>
              <a:t>사전</a:t>
            </a:r>
            <a:r>
              <a:rPr lang="en-US" altLang="ko-KR" sz="2800" dirty="0"/>
              <a:t>)</a:t>
            </a:r>
            <a:r>
              <a:rPr lang="ko-KR" altLang="en-US" sz="2800" dirty="0"/>
              <a:t> </a:t>
            </a:r>
            <a:endParaRPr lang="en-US" sz="2800" dirty="0"/>
          </a:p>
        </p:txBody>
      </p:sp>
      <p:sp>
        <p:nvSpPr>
          <p:cNvPr id="7" name="Oval 3"/>
          <p:cNvSpPr/>
          <p:nvPr/>
        </p:nvSpPr>
        <p:spPr>
          <a:xfrm rot="18900000">
            <a:off x="2877177" y="2528352"/>
            <a:ext cx="546987" cy="466515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US" sz="1687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8" name="Oval 3"/>
          <p:cNvSpPr/>
          <p:nvPr/>
        </p:nvSpPr>
        <p:spPr>
          <a:xfrm rot="18900000">
            <a:off x="4055896" y="2621220"/>
            <a:ext cx="546987" cy="466515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US" sz="1687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9" name="Oval 3"/>
          <p:cNvSpPr/>
          <p:nvPr/>
        </p:nvSpPr>
        <p:spPr>
          <a:xfrm rot="18900000">
            <a:off x="3177215" y="2942688"/>
            <a:ext cx="546987" cy="466515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US" sz="1687">
              <a:solidFill>
                <a:srgbClr val="FFFFFF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9627688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817" y="2026850"/>
            <a:ext cx="5634671" cy="3024360"/>
          </a:xfrm>
          <a:prstGeom prst="rect">
            <a:avLst/>
          </a:prstGeom>
        </p:spPr>
      </p:pic>
      <p:sp>
        <p:nvSpPr>
          <p:cNvPr id="7" name="Oval 3"/>
          <p:cNvSpPr/>
          <p:nvPr/>
        </p:nvSpPr>
        <p:spPr>
          <a:xfrm rot="18900000">
            <a:off x="6880152" y="3743093"/>
            <a:ext cx="1418744" cy="466515"/>
          </a:xfrm>
          <a:prstGeom prst="ellipse">
            <a:avLst/>
          </a:prstGeom>
          <a:noFill/>
          <a:ln w="76200" cap="flat">
            <a:solidFill>
              <a:srgbClr val="FF0000"/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US" sz="1687">
              <a:solidFill>
                <a:srgbClr val="FFFFFF"/>
              </a:solidFill>
              <a:sym typeface="Apple SD 산돌고딕 Neo 옅은체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11" y="1896801"/>
            <a:ext cx="2630066" cy="3209922"/>
          </a:xfrm>
          <a:prstGeom prst="rect">
            <a:avLst/>
          </a:prstGeom>
        </p:spPr>
      </p:pic>
      <p:sp>
        <p:nvSpPr>
          <p:cNvPr id="6" name="TextBox 3"/>
          <p:cNvSpPr txBox="1"/>
          <p:nvPr/>
        </p:nvSpPr>
        <p:spPr>
          <a:xfrm>
            <a:off x="1406198" y="2301626"/>
            <a:ext cx="557716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건전지 연결 단자 조립하기 </a:t>
            </a:r>
            <a:r>
              <a:rPr lang="en-US" altLang="ko-KR" sz="2800" dirty="0"/>
              <a:t>(</a:t>
            </a:r>
            <a:r>
              <a:rPr lang="ko-KR" altLang="en-US" sz="2800" dirty="0"/>
              <a:t>사전</a:t>
            </a:r>
            <a:r>
              <a:rPr lang="en-US" altLang="ko-KR" sz="28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21527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06" y="-17859"/>
            <a:ext cx="9356612" cy="729613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3406164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89" y="602598"/>
            <a:ext cx="7993651" cy="6047057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 rot="2700000">
            <a:off x="6336791" y="3439183"/>
            <a:ext cx="1445910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 dirty="0">
                <a:solidFill>
                  <a:srgbClr val="000000"/>
                </a:solidFill>
              </a:rPr>
              <a:t>아두이노 우노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4" name="텍스트 상자 3"/>
          <p:cNvSpPr txBox="1"/>
          <p:nvPr/>
        </p:nvSpPr>
        <p:spPr>
          <a:xfrm rot="2700000">
            <a:off x="1095977" y="3439183"/>
            <a:ext cx="1445910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 dirty="0">
                <a:solidFill>
                  <a:srgbClr val="000000"/>
                </a:solidFill>
              </a:rPr>
              <a:t>모터 드라이브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5" name="텍스트 상자 4"/>
          <p:cNvSpPr txBox="1"/>
          <p:nvPr/>
        </p:nvSpPr>
        <p:spPr>
          <a:xfrm rot="2700000">
            <a:off x="2486323" y="1054501"/>
            <a:ext cx="1013099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기어 모터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6" name="텍스트 상자 5"/>
          <p:cNvSpPr txBox="1"/>
          <p:nvPr/>
        </p:nvSpPr>
        <p:spPr>
          <a:xfrm rot="2700000">
            <a:off x="1787862" y="5853045"/>
            <a:ext cx="1013099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기어 모터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910944239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87358" y="70827"/>
            <a:ext cx="3579826" cy="387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80000"/>
              </a:lnSpc>
            </a:pPr>
            <a:r>
              <a:rPr lang="ko-KR" altLang="en-US" sz="2400" b="1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>
                <a:latin typeface="나눔고딕"/>
                <a:ea typeface="나눔고딕"/>
                <a:cs typeface="나눔고딕"/>
              </a:rPr>
              <a:t>(RC CAR)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10" y="46988"/>
            <a:ext cx="184731" cy="38779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Rectangle 3"/>
          <p:cNvSpPr/>
          <p:nvPr/>
        </p:nvSpPr>
        <p:spPr>
          <a:xfrm>
            <a:off x="5930278" y="4722114"/>
            <a:ext cx="86400" cy="351615"/>
          </a:xfrm>
          <a:prstGeom prst="rect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0" name="Rectangle 3"/>
          <p:cNvSpPr/>
          <p:nvPr/>
        </p:nvSpPr>
        <p:spPr>
          <a:xfrm>
            <a:off x="6110815" y="4710540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ectangle 3"/>
          <p:cNvSpPr/>
          <p:nvPr/>
        </p:nvSpPr>
        <p:spPr>
          <a:xfrm>
            <a:off x="6201189" y="4710540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Rectangle 8"/>
          <p:cNvSpPr/>
          <p:nvPr/>
        </p:nvSpPr>
        <p:spPr>
          <a:xfrm>
            <a:off x="6392890" y="2565588"/>
            <a:ext cx="81319" cy="4356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VCC</a:t>
            </a:r>
          </a:p>
        </p:txBody>
      </p:sp>
      <p:sp>
        <p:nvSpPr>
          <p:cNvPr id="18" name="Rectangle 26"/>
          <p:cNvSpPr/>
          <p:nvPr/>
        </p:nvSpPr>
        <p:spPr>
          <a:xfrm>
            <a:off x="6292366" y="2565588"/>
            <a:ext cx="81319" cy="4356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GND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7149375" y="2027443"/>
            <a:ext cx="779381" cy="437043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dirty="0"/>
              <a:t>TX – </a:t>
            </a:r>
            <a:r>
              <a:rPr lang="en-US" sz="1400" b="1" dirty="0">
                <a:solidFill>
                  <a:srgbClr val="00B050"/>
                </a:solidFill>
              </a:rPr>
              <a:t>3</a:t>
            </a:r>
          </a:p>
          <a:p>
            <a:pPr>
              <a:lnSpc>
                <a:spcPct val="80000"/>
              </a:lnSpc>
            </a:pPr>
            <a:r>
              <a:rPr lang="en-US" altLang="ko-KR" sz="1400" dirty="0"/>
              <a:t>RX – </a:t>
            </a:r>
            <a:r>
              <a:rPr lang="en-US" altLang="ko-KR" sz="1400" b="1" dirty="0">
                <a:solidFill>
                  <a:srgbClr val="FF0000"/>
                </a:solidFill>
              </a:rPr>
              <a:t>4</a:t>
            </a:r>
            <a:r>
              <a:rPr lang="en-US" altLang="ko-KR" sz="1400" dirty="0"/>
              <a:t> </a:t>
            </a:r>
          </a:p>
        </p:txBody>
      </p:sp>
      <p:sp>
        <p:nvSpPr>
          <p:cNvPr id="35" name="Rectangle 3"/>
          <p:cNvSpPr/>
          <p:nvPr/>
        </p:nvSpPr>
        <p:spPr>
          <a:xfrm>
            <a:off x="4794085" y="1551743"/>
            <a:ext cx="1008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6" name="Rectangle 3"/>
          <p:cNvSpPr/>
          <p:nvPr/>
        </p:nvSpPr>
        <p:spPr>
          <a:xfrm>
            <a:off x="4909130" y="1551743"/>
            <a:ext cx="100800" cy="386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1" name="Rectangle 12"/>
          <p:cNvSpPr/>
          <p:nvPr/>
        </p:nvSpPr>
        <p:spPr>
          <a:xfrm>
            <a:off x="4338326" y="4063986"/>
            <a:ext cx="109915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44" name="Rectangle 4"/>
          <p:cNvSpPr/>
          <p:nvPr/>
        </p:nvSpPr>
        <p:spPr>
          <a:xfrm>
            <a:off x="5760928" y="6252893"/>
            <a:ext cx="119059" cy="42535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45" name="Rectangle 5"/>
          <p:cNvSpPr/>
          <p:nvPr/>
        </p:nvSpPr>
        <p:spPr>
          <a:xfrm>
            <a:off x="5867012" y="6256202"/>
            <a:ext cx="130965" cy="42535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56" name="Rectangle 12"/>
          <p:cNvSpPr/>
          <p:nvPr/>
        </p:nvSpPr>
        <p:spPr>
          <a:xfrm>
            <a:off x="6476322" y="4121557"/>
            <a:ext cx="120907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57" name="Rectangle 12"/>
          <p:cNvSpPr/>
          <p:nvPr/>
        </p:nvSpPr>
        <p:spPr>
          <a:xfrm>
            <a:off x="3674750" y="4978972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58" name="Rectangle 12"/>
          <p:cNvSpPr/>
          <p:nvPr/>
        </p:nvSpPr>
        <p:spPr>
          <a:xfrm>
            <a:off x="3876179" y="5169624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63" name="Rectangle 3"/>
          <p:cNvSpPr/>
          <p:nvPr/>
        </p:nvSpPr>
        <p:spPr>
          <a:xfrm>
            <a:off x="6299119" y="4713309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642287" y="3157996"/>
            <a:ext cx="526175" cy="799186"/>
          </a:xfrm>
          <a:prstGeom prst="rect">
            <a:avLst/>
          </a:prstGeom>
        </p:spPr>
      </p:pic>
      <p:sp>
        <p:nvSpPr>
          <p:cNvPr id="21" name="Rectangle 11"/>
          <p:cNvSpPr/>
          <p:nvPr/>
        </p:nvSpPr>
        <p:spPr>
          <a:xfrm>
            <a:off x="4653393" y="3462487"/>
            <a:ext cx="529041" cy="15946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8000" tIns="18000" rIns="18000" bIns="18000" numCol="1" spcCol="26788" rtlCol="0" anchor="ctr">
            <a:spAutoFit/>
          </a:bodyPr>
          <a:lstStyle/>
          <a:p>
            <a:pPr defTabSz="410751" hangingPunct="0">
              <a:lnSpc>
                <a:spcPct val="80000"/>
              </a:lnSpc>
            </a:pPr>
            <a:r>
              <a:rPr lang="ko-KR" altLang="en-US" sz="1000" dirty="0">
                <a:sym typeface="Apple SD 산돌고딕 Neo 옅은체"/>
              </a:rPr>
              <a:t>긴쪽  </a:t>
            </a:r>
            <a:r>
              <a:rPr lang="en-US" altLang="ko-KR" sz="1000" dirty="0">
                <a:solidFill>
                  <a:srgbClr val="FF0000"/>
                </a:solidFill>
                <a:sym typeface="Apple SD 산돌고딕 Neo 옅은체"/>
              </a:rPr>
              <a:t>+</a:t>
            </a:r>
            <a:endParaRPr lang="en-US" sz="1000" dirty="0">
              <a:solidFill>
                <a:srgbClr val="FF0000"/>
              </a:solidFill>
              <a:sym typeface="Apple SD 산돌고딕 Neo 옅은체"/>
            </a:endParaRPr>
          </a:p>
        </p:txBody>
      </p:sp>
      <p:sp>
        <p:nvSpPr>
          <p:cNvPr id="46" name="Rectangle 3"/>
          <p:cNvSpPr/>
          <p:nvPr/>
        </p:nvSpPr>
        <p:spPr>
          <a:xfrm>
            <a:off x="6382069" y="4715237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7" name="Rectangle 3"/>
          <p:cNvSpPr/>
          <p:nvPr/>
        </p:nvSpPr>
        <p:spPr>
          <a:xfrm>
            <a:off x="6127427" y="2565588"/>
            <a:ext cx="81750" cy="435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8" name="Rectangle 3"/>
          <p:cNvSpPr/>
          <p:nvPr/>
        </p:nvSpPr>
        <p:spPr>
          <a:xfrm>
            <a:off x="6198802" y="2565588"/>
            <a:ext cx="81750" cy="435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9" name="Rectangle 3"/>
          <p:cNvSpPr/>
          <p:nvPr/>
        </p:nvSpPr>
        <p:spPr>
          <a:xfrm>
            <a:off x="5071024" y="1551743"/>
            <a:ext cx="1008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0" name="Rectangle 3"/>
          <p:cNvSpPr/>
          <p:nvPr/>
        </p:nvSpPr>
        <p:spPr>
          <a:xfrm>
            <a:off x="5161398" y="1551743"/>
            <a:ext cx="1008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1" name="Rectangle 4"/>
          <p:cNvSpPr/>
          <p:nvPr/>
        </p:nvSpPr>
        <p:spPr>
          <a:xfrm>
            <a:off x="4570668" y="149955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52" name="Rectangle 5"/>
          <p:cNvSpPr/>
          <p:nvPr/>
        </p:nvSpPr>
        <p:spPr>
          <a:xfrm>
            <a:off x="4456834" y="1499556"/>
            <a:ext cx="100800" cy="46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53" name="Rectangle 4"/>
          <p:cNvSpPr/>
          <p:nvPr/>
        </p:nvSpPr>
        <p:spPr>
          <a:xfrm>
            <a:off x="4329527" y="149955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3307751" y="790645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54" name="텍스트 상자 53"/>
          <p:cNvSpPr txBox="1"/>
          <p:nvPr/>
        </p:nvSpPr>
        <p:spPr>
          <a:xfrm>
            <a:off x="591265" y="4392684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 </a:t>
            </a:r>
          </a:p>
        </p:txBody>
      </p:sp>
      <p:sp>
        <p:nvSpPr>
          <p:cNvPr id="55" name="텍스트 상자 54"/>
          <p:cNvSpPr txBox="1"/>
          <p:nvPr/>
        </p:nvSpPr>
        <p:spPr>
          <a:xfrm>
            <a:off x="7680086" y="4311444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68" name="Rectangle 3"/>
          <p:cNvSpPr/>
          <p:nvPr/>
        </p:nvSpPr>
        <p:spPr>
          <a:xfrm>
            <a:off x="5583092" y="4707988"/>
            <a:ext cx="1008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69" name="Rectangle 3"/>
          <p:cNvSpPr/>
          <p:nvPr/>
        </p:nvSpPr>
        <p:spPr>
          <a:xfrm>
            <a:off x="5698137" y="4707988"/>
            <a:ext cx="100800" cy="3516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0" name="텍스트 상자 69"/>
          <p:cNvSpPr txBox="1"/>
          <p:nvPr/>
        </p:nvSpPr>
        <p:spPr>
          <a:xfrm>
            <a:off x="5586862" y="1932515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블루투스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통신</a:t>
            </a:r>
          </a:p>
        </p:txBody>
      </p:sp>
      <p:sp>
        <p:nvSpPr>
          <p:cNvPr id="71" name="텍스트 상자 70"/>
          <p:cNvSpPr txBox="1"/>
          <p:nvPr/>
        </p:nvSpPr>
        <p:spPr>
          <a:xfrm>
            <a:off x="2162090" y="3729297"/>
            <a:ext cx="1031032" cy="22427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72" name="텍스트 상자 71"/>
          <p:cNvSpPr txBox="1"/>
          <p:nvPr/>
        </p:nvSpPr>
        <p:spPr>
          <a:xfrm>
            <a:off x="2185563" y="5175285"/>
            <a:ext cx="1031032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73" name="텍스트 상자 72"/>
          <p:cNvSpPr txBox="1"/>
          <p:nvPr/>
        </p:nvSpPr>
        <p:spPr>
          <a:xfrm>
            <a:off x="5004297" y="5300653"/>
            <a:ext cx="774630" cy="36119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 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39" name="Rectangle 12"/>
          <p:cNvSpPr/>
          <p:nvPr/>
        </p:nvSpPr>
        <p:spPr>
          <a:xfrm rot="900000">
            <a:off x="4225351" y="2578824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40" name="Rectangle 12"/>
          <p:cNvSpPr/>
          <p:nvPr/>
        </p:nvSpPr>
        <p:spPr>
          <a:xfrm rot="900000">
            <a:off x="4023923" y="2503920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5273"/>
            <a:ext cx="9144000" cy="5767454"/>
          </a:xfrm>
          <a:prstGeom prst="rect">
            <a:avLst/>
          </a:prstGeom>
        </p:spPr>
      </p:pic>
      <p:sp>
        <p:nvSpPr>
          <p:cNvPr id="59" name="Rectangle 3"/>
          <p:cNvSpPr/>
          <p:nvPr/>
        </p:nvSpPr>
        <p:spPr>
          <a:xfrm>
            <a:off x="5920633" y="4712468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60" name="Rectangle 3"/>
          <p:cNvSpPr/>
          <p:nvPr/>
        </p:nvSpPr>
        <p:spPr>
          <a:xfrm>
            <a:off x="6101170" y="4700894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1" name="Rectangle 3"/>
          <p:cNvSpPr/>
          <p:nvPr/>
        </p:nvSpPr>
        <p:spPr>
          <a:xfrm>
            <a:off x="6191544" y="4700894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2" name="Rectangle 3"/>
          <p:cNvSpPr/>
          <p:nvPr/>
        </p:nvSpPr>
        <p:spPr>
          <a:xfrm>
            <a:off x="6289474" y="4703663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64" name="Rectangle 3"/>
          <p:cNvSpPr/>
          <p:nvPr/>
        </p:nvSpPr>
        <p:spPr>
          <a:xfrm>
            <a:off x="6372424" y="4705591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Rectangle 3"/>
          <p:cNvSpPr/>
          <p:nvPr/>
        </p:nvSpPr>
        <p:spPr>
          <a:xfrm>
            <a:off x="5573447" y="4698342"/>
            <a:ext cx="1008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66" name="Rectangle 3"/>
          <p:cNvSpPr/>
          <p:nvPr/>
        </p:nvSpPr>
        <p:spPr>
          <a:xfrm>
            <a:off x="5688492" y="4698342"/>
            <a:ext cx="100800" cy="3516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3118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20" y="337055"/>
            <a:ext cx="8112627" cy="63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21385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6"/>
          <p:cNvSpPr txBox="1"/>
          <p:nvPr/>
        </p:nvSpPr>
        <p:spPr>
          <a:xfrm>
            <a:off x="312526" y="103956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전원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4101" y="534115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 dirty="0">
                <a:latin typeface="나눔고딕"/>
                <a:ea typeface="나눔고딕"/>
                <a:cs typeface="나눔고딕"/>
              </a:rPr>
              <a:t>모터 드라이브 전원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217" y="841163"/>
            <a:ext cx="5130211" cy="5347225"/>
          </a:xfrm>
          <a:prstGeom prst="rect">
            <a:avLst/>
          </a:prstGeom>
        </p:spPr>
      </p:pic>
      <p:sp>
        <p:nvSpPr>
          <p:cNvPr id="8" name="Rectangle 4"/>
          <p:cNvSpPr/>
          <p:nvPr/>
        </p:nvSpPr>
        <p:spPr>
          <a:xfrm>
            <a:off x="5612387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9" name="Rectangle 5"/>
          <p:cNvSpPr/>
          <p:nvPr/>
        </p:nvSpPr>
        <p:spPr>
          <a:xfrm>
            <a:off x="5498553" y="1603726"/>
            <a:ext cx="100800" cy="46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0" name="Rectangle 4"/>
          <p:cNvSpPr/>
          <p:nvPr/>
        </p:nvSpPr>
        <p:spPr>
          <a:xfrm>
            <a:off x="5371246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11" name="Rectangle 12"/>
          <p:cNvSpPr/>
          <p:nvPr/>
        </p:nvSpPr>
        <p:spPr>
          <a:xfrm>
            <a:off x="4936888" y="3195582"/>
            <a:ext cx="120907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2" name="Rectangle 12"/>
          <p:cNvSpPr/>
          <p:nvPr/>
        </p:nvSpPr>
        <p:spPr>
          <a:xfrm>
            <a:off x="5216611" y="3206171"/>
            <a:ext cx="120907" cy="166987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4397211" y="1011613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14" name="텍스트 상자 13"/>
          <p:cNvSpPr txBox="1"/>
          <p:nvPr/>
        </p:nvSpPr>
        <p:spPr>
          <a:xfrm>
            <a:off x="7492903" y="3075270"/>
            <a:ext cx="10310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15" name="텍스트 상자 14"/>
          <p:cNvSpPr txBox="1"/>
          <p:nvPr/>
        </p:nvSpPr>
        <p:spPr>
          <a:xfrm>
            <a:off x="7285438" y="5068794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16" name="텍스트 상자 15"/>
          <p:cNvSpPr txBox="1"/>
          <p:nvPr/>
        </p:nvSpPr>
        <p:spPr>
          <a:xfrm>
            <a:off x="2869996" y="5158714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</p:spTree>
    <p:extLst>
      <p:ext uri="{BB962C8B-B14F-4D97-AF65-F5344CB8AC3E}">
        <p14:creationId xmlns:p14="http://schemas.microsoft.com/office/powerpoint/2010/main" val="63889841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6"/>
          <p:cNvSpPr txBox="1"/>
          <p:nvPr/>
        </p:nvSpPr>
        <p:spPr>
          <a:xfrm>
            <a:off x="312526" y="103956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전원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3550" y="502609"/>
            <a:ext cx="1754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>
                <a:latin typeface="나눔고딕"/>
                <a:ea typeface="나눔고딕"/>
                <a:cs typeface="나눔고딕"/>
              </a:rPr>
              <a:t>브레드보드  전원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934" y="1039808"/>
            <a:ext cx="5327345" cy="5494099"/>
          </a:xfrm>
          <a:prstGeom prst="rect">
            <a:avLst/>
          </a:prstGeom>
        </p:spPr>
      </p:pic>
      <p:sp>
        <p:nvSpPr>
          <p:cNvPr id="14" name="Rectangle 12"/>
          <p:cNvSpPr/>
          <p:nvPr/>
        </p:nvSpPr>
        <p:spPr>
          <a:xfrm>
            <a:off x="5324349" y="4330302"/>
            <a:ext cx="109915" cy="114054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5" name="Rectangle 12"/>
          <p:cNvSpPr/>
          <p:nvPr/>
        </p:nvSpPr>
        <p:spPr>
          <a:xfrm>
            <a:off x="5106360" y="4320257"/>
            <a:ext cx="109915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6" name="Rectangle 4"/>
          <p:cNvSpPr/>
          <p:nvPr/>
        </p:nvSpPr>
        <p:spPr>
          <a:xfrm>
            <a:off x="5514749" y="1858120"/>
            <a:ext cx="110880" cy="5148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7" name="Rectangle 5"/>
          <p:cNvSpPr/>
          <p:nvPr/>
        </p:nvSpPr>
        <p:spPr>
          <a:xfrm>
            <a:off x="5400915" y="1858120"/>
            <a:ext cx="110880" cy="514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8" name="Rectangle 4"/>
          <p:cNvSpPr/>
          <p:nvPr/>
        </p:nvSpPr>
        <p:spPr>
          <a:xfrm>
            <a:off x="5273608" y="1858120"/>
            <a:ext cx="110880" cy="5148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19" name="텍스트 상자 18"/>
          <p:cNvSpPr txBox="1"/>
          <p:nvPr/>
        </p:nvSpPr>
        <p:spPr>
          <a:xfrm>
            <a:off x="4372279" y="1477358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20" name="텍스트 상자 19"/>
          <p:cNvSpPr txBox="1"/>
          <p:nvPr/>
        </p:nvSpPr>
        <p:spPr>
          <a:xfrm>
            <a:off x="7672753" y="3329913"/>
            <a:ext cx="10310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21" name="텍스트 상자 20"/>
          <p:cNvSpPr txBox="1"/>
          <p:nvPr/>
        </p:nvSpPr>
        <p:spPr>
          <a:xfrm>
            <a:off x="7123392" y="5080370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22" name="텍스트 상자 21"/>
          <p:cNvSpPr txBox="1"/>
          <p:nvPr/>
        </p:nvSpPr>
        <p:spPr>
          <a:xfrm>
            <a:off x="2774934" y="5477682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pic>
        <p:nvPicPr>
          <p:cNvPr id="23" name="image2.png"/>
          <p:cNvPicPr/>
          <p:nvPr/>
        </p:nvPicPr>
        <p:blipFill>
          <a:blip r:embed="rId3"/>
          <a:stretch>
            <a:fillRect/>
          </a:stretch>
        </p:blipFill>
        <p:spPr>
          <a:xfrm flipH="1">
            <a:off x="382292" y="2645599"/>
            <a:ext cx="1791136" cy="2633427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Rectangle 12"/>
          <p:cNvSpPr/>
          <p:nvPr/>
        </p:nvSpPr>
        <p:spPr>
          <a:xfrm>
            <a:off x="6416227" y="4356909"/>
            <a:ext cx="109915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109107489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2526" y="103956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전원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6"/>
          <p:cNvSpPr txBox="1"/>
          <p:nvPr/>
        </p:nvSpPr>
        <p:spPr>
          <a:xfrm>
            <a:off x="418142" y="502609"/>
            <a:ext cx="1569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>
                <a:latin typeface="나눔고딕"/>
                <a:ea typeface="나눔고딕"/>
                <a:cs typeface="나눔고딕"/>
              </a:rPr>
              <a:t>아두이노  전원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110" y="841163"/>
            <a:ext cx="5606202" cy="5661617"/>
          </a:xfrm>
          <a:prstGeom prst="rect">
            <a:avLst/>
          </a:prstGeom>
        </p:spPr>
      </p:pic>
      <p:sp>
        <p:nvSpPr>
          <p:cNvPr id="10" name="Rectangle 4"/>
          <p:cNvSpPr/>
          <p:nvPr/>
        </p:nvSpPr>
        <p:spPr>
          <a:xfrm>
            <a:off x="7034141" y="6368641"/>
            <a:ext cx="119059" cy="42535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1" name="Rectangle 5"/>
          <p:cNvSpPr/>
          <p:nvPr/>
        </p:nvSpPr>
        <p:spPr>
          <a:xfrm>
            <a:off x="7140225" y="6371950"/>
            <a:ext cx="130965" cy="42535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2" name="Rectangle 12"/>
          <p:cNvSpPr/>
          <p:nvPr/>
        </p:nvSpPr>
        <p:spPr>
          <a:xfrm>
            <a:off x="8038906" y="4491945"/>
            <a:ext cx="120907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040835" y="4294191"/>
            <a:ext cx="120907" cy="166987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4" name="Rectangle 4"/>
          <p:cNvSpPr/>
          <p:nvPr/>
        </p:nvSpPr>
        <p:spPr>
          <a:xfrm>
            <a:off x="5901753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5" name="Rectangle 5"/>
          <p:cNvSpPr/>
          <p:nvPr/>
        </p:nvSpPr>
        <p:spPr>
          <a:xfrm>
            <a:off x="5787919" y="1603726"/>
            <a:ext cx="100800" cy="46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6" name="Rectangle 4"/>
          <p:cNvSpPr/>
          <p:nvPr/>
        </p:nvSpPr>
        <p:spPr>
          <a:xfrm>
            <a:off x="5660612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4653784" y="1090101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18" name="텍스트 상자 17"/>
          <p:cNvSpPr txBox="1"/>
          <p:nvPr/>
        </p:nvSpPr>
        <p:spPr>
          <a:xfrm>
            <a:off x="8015756" y="3431346"/>
            <a:ext cx="10310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19" name="텍스트 상자 18"/>
          <p:cNvSpPr txBox="1"/>
          <p:nvPr/>
        </p:nvSpPr>
        <p:spPr>
          <a:xfrm>
            <a:off x="6364333" y="5356454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20" name="텍스트 상자 19"/>
          <p:cNvSpPr txBox="1"/>
          <p:nvPr/>
        </p:nvSpPr>
        <p:spPr>
          <a:xfrm>
            <a:off x="3121110" y="5434797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</p:spTree>
    <p:extLst>
      <p:ext uri="{BB962C8B-B14F-4D97-AF65-F5344CB8AC3E}">
        <p14:creationId xmlns:p14="http://schemas.microsoft.com/office/powerpoint/2010/main" val="1404490241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45" y="841163"/>
            <a:ext cx="6966910" cy="5548062"/>
          </a:xfrm>
          <a:prstGeom prst="rect">
            <a:avLst/>
          </a:prstGeom>
        </p:spPr>
      </p:pic>
      <p:sp>
        <p:nvSpPr>
          <p:cNvPr id="13" name="Rectangle 4"/>
          <p:cNvSpPr/>
          <p:nvPr/>
        </p:nvSpPr>
        <p:spPr>
          <a:xfrm>
            <a:off x="5743400" y="6301074"/>
            <a:ext cx="130965" cy="467895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4" name="Rectangle 5"/>
          <p:cNvSpPr/>
          <p:nvPr/>
        </p:nvSpPr>
        <p:spPr>
          <a:xfrm>
            <a:off x="5848888" y="6304383"/>
            <a:ext cx="144062" cy="46789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5" name="Rectangle 4"/>
          <p:cNvSpPr/>
          <p:nvPr/>
        </p:nvSpPr>
        <p:spPr>
          <a:xfrm>
            <a:off x="4593814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6" name="Rectangle 5"/>
          <p:cNvSpPr/>
          <p:nvPr/>
        </p:nvSpPr>
        <p:spPr>
          <a:xfrm>
            <a:off x="4479980" y="1603726"/>
            <a:ext cx="100800" cy="46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7" name="Rectangle 4"/>
          <p:cNvSpPr/>
          <p:nvPr/>
        </p:nvSpPr>
        <p:spPr>
          <a:xfrm>
            <a:off x="4352673" y="160372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18" name="텍스트 상자 17"/>
          <p:cNvSpPr txBox="1"/>
          <p:nvPr/>
        </p:nvSpPr>
        <p:spPr>
          <a:xfrm>
            <a:off x="3428189" y="1080498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19" name="텍스트 상자 18"/>
          <p:cNvSpPr txBox="1"/>
          <p:nvPr/>
        </p:nvSpPr>
        <p:spPr>
          <a:xfrm>
            <a:off x="6694250" y="3451604"/>
            <a:ext cx="10310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20" name="텍스트 상자 19"/>
          <p:cNvSpPr txBox="1"/>
          <p:nvPr/>
        </p:nvSpPr>
        <p:spPr>
          <a:xfrm>
            <a:off x="6486785" y="5445128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21" name="텍스트 상자 20"/>
          <p:cNvSpPr txBox="1"/>
          <p:nvPr/>
        </p:nvSpPr>
        <p:spPr>
          <a:xfrm>
            <a:off x="2071343" y="5535048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22" name="텍스트 상자 21"/>
          <p:cNvSpPr txBox="1"/>
          <p:nvPr/>
        </p:nvSpPr>
        <p:spPr>
          <a:xfrm>
            <a:off x="95010" y="4686732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23" name="TextBox 6"/>
          <p:cNvSpPr txBox="1"/>
          <p:nvPr/>
        </p:nvSpPr>
        <p:spPr>
          <a:xfrm>
            <a:off x="269245" y="103956"/>
            <a:ext cx="3150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모터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4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5" name="TextBox 6"/>
          <p:cNvSpPr txBox="1"/>
          <p:nvPr/>
        </p:nvSpPr>
        <p:spPr>
          <a:xfrm>
            <a:off x="315011" y="532050"/>
            <a:ext cx="1954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atin typeface="나눔고딕"/>
                <a:ea typeface="나눔고딕"/>
                <a:cs typeface="나눔고딕"/>
              </a:rPr>
              <a:t>기어 모터 왼쪽 연결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2723266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197"/>
            <a:ext cx="9144000" cy="5764071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69245" y="103956"/>
            <a:ext cx="3150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모터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6"/>
          <p:cNvSpPr txBox="1"/>
          <p:nvPr/>
        </p:nvSpPr>
        <p:spPr>
          <a:xfrm>
            <a:off x="396036" y="532050"/>
            <a:ext cx="21467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atin typeface="나눔고딕"/>
                <a:ea typeface="나눔고딕"/>
                <a:cs typeface="나눔고딕"/>
              </a:rPr>
              <a:t>기어 모터 오른쪽 연결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Rectangle 4"/>
          <p:cNvSpPr/>
          <p:nvPr/>
        </p:nvSpPr>
        <p:spPr>
          <a:xfrm>
            <a:off x="5737779" y="6368641"/>
            <a:ext cx="119059" cy="42535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4" name="Rectangle 5"/>
          <p:cNvSpPr/>
          <p:nvPr/>
        </p:nvSpPr>
        <p:spPr>
          <a:xfrm>
            <a:off x="5843863" y="6371950"/>
            <a:ext cx="130965" cy="42535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5" name="텍스트 상자 14"/>
          <p:cNvSpPr txBox="1"/>
          <p:nvPr/>
        </p:nvSpPr>
        <p:spPr>
          <a:xfrm>
            <a:off x="3437865" y="870604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16" name="텍스트 상자 15"/>
          <p:cNvSpPr txBox="1"/>
          <p:nvPr/>
        </p:nvSpPr>
        <p:spPr>
          <a:xfrm>
            <a:off x="7709695" y="4567767"/>
            <a:ext cx="852093" cy="2187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6498359" y="5476767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18" name="텍스트 상자 17"/>
          <p:cNvSpPr txBox="1"/>
          <p:nvPr/>
        </p:nvSpPr>
        <p:spPr>
          <a:xfrm>
            <a:off x="2869996" y="5158714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19" name="텍스트 상자 18"/>
          <p:cNvSpPr txBox="1"/>
          <p:nvPr/>
        </p:nvSpPr>
        <p:spPr>
          <a:xfrm>
            <a:off x="667313" y="4590916"/>
            <a:ext cx="852093" cy="2187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</p:spTree>
    <p:extLst>
      <p:ext uri="{BB962C8B-B14F-4D97-AF65-F5344CB8AC3E}">
        <p14:creationId xmlns:p14="http://schemas.microsoft.com/office/powerpoint/2010/main" val="165313827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7716"/>
            <a:ext cx="9144000" cy="5801840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69245" y="103956"/>
            <a:ext cx="3150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모터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95010" y="103956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82412" y="489162"/>
            <a:ext cx="2486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 dirty="0">
                <a:latin typeface="나눔고딕"/>
                <a:ea typeface="나눔고딕"/>
                <a:cs typeface="나눔고딕"/>
              </a:rPr>
              <a:t>모터 제어 연결 </a:t>
            </a:r>
            <a:r>
              <a:rPr lang="en-US" altLang="ko-KR" sz="16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1600" b="1" dirty="0">
                <a:latin typeface="나눔고딕"/>
                <a:ea typeface="나눔고딕"/>
                <a:cs typeface="나눔고딕"/>
              </a:rPr>
              <a:t>아두이노</a:t>
            </a:r>
            <a:r>
              <a:rPr lang="en-US" altLang="ko-KR" sz="16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16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1" name="Rectangle 3"/>
          <p:cNvSpPr/>
          <p:nvPr/>
        </p:nvSpPr>
        <p:spPr>
          <a:xfrm>
            <a:off x="6099240" y="4982327"/>
            <a:ext cx="864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Rectangle 3"/>
          <p:cNvSpPr/>
          <p:nvPr/>
        </p:nvSpPr>
        <p:spPr>
          <a:xfrm>
            <a:off x="6189614" y="4982327"/>
            <a:ext cx="864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Rectangle 3"/>
          <p:cNvSpPr/>
          <p:nvPr/>
        </p:nvSpPr>
        <p:spPr>
          <a:xfrm>
            <a:off x="5548367" y="4968200"/>
            <a:ext cx="1008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26" name="Rectangle 3"/>
          <p:cNvSpPr/>
          <p:nvPr/>
        </p:nvSpPr>
        <p:spPr>
          <a:xfrm>
            <a:off x="5663412" y="4968200"/>
            <a:ext cx="100800" cy="386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Rectangle 3"/>
          <p:cNvSpPr/>
          <p:nvPr/>
        </p:nvSpPr>
        <p:spPr>
          <a:xfrm>
            <a:off x="5059448" y="1893814"/>
            <a:ext cx="864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Rectangle 3"/>
          <p:cNvSpPr/>
          <p:nvPr/>
        </p:nvSpPr>
        <p:spPr>
          <a:xfrm>
            <a:off x="5149822" y="1893814"/>
            <a:ext cx="864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9" name="Rectangle 3"/>
          <p:cNvSpPr/>
          <p:nvPr/>
        </p:nvSpPr>
        <p:spPr>
          <a:xfrm>
            <a:off x="4774793" y="1879687"/>
            <a:ext cx="1008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0" name="Rectangle 3"/>
          <p:cNvSpPr/>
          <p:nvPr/>
        </p:nvSpPr>
        <p:spPr>
          <a:xfrm>
            <a:off x="4889838" y="1879687"/>
            <a:ext cx="100800" cy="386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1" name="텍스트 상자 30"/>
          <p:cNvSpPr txBox="1"/>
          <p:nvPr/>
        </p:nvSpPr>
        <p:spPr>
          <a:xfrm>
            <a:off x="3419466" y="1289381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32" name="텍스트 상자 31"/>
          <p:cNvSpPr txBox="1"/>
          <p:nvPr/>
        </p:nvSpPr>
        <p:spPr>
          <a:xfrm>
            <a:off x="7764966" y="4732264"/>
            <a:ext cx="1031032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33" name="텍스트 상자 32"/>
          <p:cNvSpPr txBox="1"/>
          <p:nvPr/>
        </p:nvSpPr>
        <p:spPr>
          <a:xfrm>
            <a:off x="6533084" y="5809573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34" name="텍스트 상자 33"/>
          <p:cNvSpPr txBox="1"/>
          <p:nvPr/>
        </p:nvSpPr>
        <p:spPr>
          <a:xfrm>
            <a:off x="2117642" y="5899493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35" name="텍스트 상자 34"/>
          <p:cNvSpPr txBox="1"/>
          <p:nvPr/>
        </p:nvSpPr>
        <p:spPr>
          <a:xfrm>
            <a:off x="813323" y="4720232"/>
            <a:ext cx="1031032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</p:spTree>
    <p:extLst>
      <p:ext uri="{BB962C8B-B14F-4D97-AF65-F5344CB8AC3E}">
        <p14:creationId xmlns:p14="http://schemas.microsoft.com/office/powerpoint/2010/main" val="151579846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545"/>
            <a:ext cx="9144000" cy="5761305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312526" y="63615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통신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95010" y="63615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6"/>
          <p:cNvSpPr txBox="1"/>
          <p:nvPr/>
        </p:nvSpPr>
        <p:spPr>
          <a:xfrm>
            <a:off x="335318" y="46226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 dirty="0">
                <a:latin typeface="나눔고딕"/>
                <a:ea typeface="나눔고딕"/>
                <a:cs typeface="나눔고딕"/>
              </a:rPr>
              <a:t>블루투스 통신 연결 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6" name="Rectangle 3"/>
          <p:cNvSpPr/>
          <p:nvPr/>
        </p:nvSpPr>
        <p:spPr>
          <a:xfrm>
            <a:off x="6122389" y="4773980"/>
            <a:ext cx="864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Rectangle 3"/>
          <p:cNvSpPr/>
          <p:nvPr/>
        </p:nvSpPr>
        <p:spPr>
          <a:xfrm>
            <a:off x="6212763" y="4773980"/>
            <a:ext cx="864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Rectangle 3"/>
          <p:cNvSpPr/>
          <p:nvPr/>
        </p:nvSpPr>
        <p:spPr>
          <a:xfrm>
            <a:off x="6310693" y="4776749"/>
            <a:ext cx="864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29" name="Rectangle 3"/>
          <p:cNvSpPr/>
          <p:nvPr/>
        </p:nvSpPr>
        <p:spPr>
          <a:xfrm>
            <a:off x="6393643" y="4778677"/>
            <a:ext cx="864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0" name="Rectangle 3"/>
          <p:cNvSpPr/>
          <p:nvPr/>
        </p:nvSpPr>
        <p:spPr>
          <a:xfrm>
            <a:off x="5571516" y="4759853"/>
            <a:ext cx="1008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1" name="Rectangle 3"/>
          <p:cNvSpPr/>
          <p:nvPr/>
        </p:nvSpPr>
        <p:spPr>
          <a:xfrm>
            <a:off x="5686561" y="4759853"/>
            <a:ext cx="100800" cy="386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2" name="Rectangle 8"/>
          <p:cNvSpPr/>
          <p:nvPr/>
        </p:nvSpPr>
        <p:spPr>
          <a:xfrm>
            <a:off x="6388824" y="2717430"/>
            <a:ext cx="89451" cy="47916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VCC</a:t>
            </a:r>
          </a:p>
        </p:txBody>
      </p:sp>
      <p:sp>
        <p:nvSpPr>
          <p:cNvPr id="33" name="Rectangle 26"/>
          <p:cNvSpPr/>
          <p:nvPr/>
        </p:nvSpPr>
        <p:spPr>
          <a:xfrm>
            <a:off x="6299875" y="2717430"/>
            <a:ext cx="89451" cy="47916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GND</a:t>
            </a:r>
          </a:p>
        </p:txBody>
      </p:sp>
      <p:sp>
        <p:nvSpPr>
          <p:cNvPr id="34" name="TextBox 3"/>
          <p:cNvSpPr txBox="1"/>
          <p:nvPr/>
        </p:nvSpPr>
        <p:spPr>
          <a:xfrm>
            <a:off x="7335272" y="2039018"/>
            <a:ext cx="708528" cy="437043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dirty="0"/>
              <a:t>TX – </a:t>
            </a:r>
            <a:r>
              <a:rPr lang="en-US" sz="1400" b="1" dirty="0">
                <a:solidFill>
                  <a:srgbClr val="00B050"/>
                </a:solidFill>
              </a:rPr>
              <a:t>3</a:t>
            </a:r>
          </a:p>
          <a:p>
            <a:pPr>
              <a:lnSpc>
                <a:spcPct val="80000"/>
              </a:lnSpc>
            </a:pPr>
            <a:r>
              <a:rPr lang="en-US" altLang="ko-KR" sz="1400" dirty="0"/>
              <a:t>RX – 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ko-KR" sz="1400" dirty="0"/>
              <a:t> </a:t>
            </a:r>
          </a:p>
        </p:txBody>
      </p:sp>
      <p:sp>
        <p:nvSpPr>
          <p:cNvPr id="35" name="Rectangle 3"/>
          <p:cNvSpPr/>
          <p:nvPr/>
        </p:nvSpPr>
        <p:spPr>
          <a:xfrm>
            <a:off x="6123340" y="2717430"/>
            <a:ext cx="89925" cy="4791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6" name="Rectangle 3"/>
          <p:cNvSpPr/>
          <p:nvPr/>
        </p:nvSpPr>
        <p:spPr>
          <a:xfrm>
            <a:off x="6194715" y="2717430"/>
            <a:ext cx="89925" cy="4791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텍스트 상자 36"/>
          <p:cNvSpPr txBox="1"/>
          <p:nvPr/>
        </p:nvSpPr>
        <p:spPr>
          <a:xfrm>
            <a:off x="3533815" y="969247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38" name="텍스트 상자 37"/>
          <p:cNvSpPr txBox="1"/>
          <p:nvPr/>
        </p:nvSpPr>
        <p:spPr>
          <a:xfrm>
            <a:off x="8061949" y="4332820"/>
            <a:ext cx="852093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39" name="텍스트 상자 38"/>
          <p:cNvSpPr txBox="1"/>
          <p:nvPr/>
        </p:nvSpPr>
        <p:spPr>
          <a:xfrm>
            <a:off x="6553833" y="5621328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40" name="텍스트 상자 39"/>
          <p:cNvSpPr txBox="1"/>
          <p:nvPr/>
        </p:nvSpPr>
        <p:spPr>
          <a:xfrm>
            <a:off x="2231991" y="5610126"/>
            <a:ext cx="1047732" cy="2406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41" name="텍스트 상자 40"/>
          <p:cNvSpPr txBox="1"/>
          <p:nvPr/>
        </p:nvSpPr>
        <p:spPr>
          <a:xfrm>
            <a:off x="431561" y="4493590"/>
            <a:ext cx="852093" cy="2187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42" name="텍스트 상자 41"/>
          <p:cNvSpPr txBox="1"/>
          <p:nvPr/>
        </p:nvSpPr>
        <p:spPr>
          <a:xfrm>
            <a:off x="5630444" y="1887939"/>
            <a:ext cx="787177" cy="43704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블루투스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통신</a:t>
            </a:r>
          </a:p>
        </p:txBody>
      </p:sp>
      <p:sp>
        <p:nvSpPr>
          <p:cNvPr id="23" name="Rectangle 8"/>
          <p:cNvSpPr/>
          <p:nvPr/>
        </p:nvSpPr>
        <p:spPr>
          <a:xfrm>
            <a:off x="5772823" y="6319085"/>
            <a:ext cx="98396" cy="47916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VCC</a:t>
            </a:r>
          </a:p>
        </p:txBody>
      </p:sp>
      <p:sp>
        <p:nvSpPr>
          <p:cNvPr id="24" name="Rectangle 26"/>
          <p:cNvSpPr/>
          <p:nvPr/>
        </p:nvSpPr>
        <p:spPr>
          <a:xfrm>
            <a:off x="5880641" y="6319087"/>
            <a:ext cx="98396" cy="47916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GND</a:t>
            </a:r>
          </a:p>
        </p:txBody>
      </p:sp>
      <p:sp>
        <p:nvSpPr>
          <p:cNvPr id="56" name="Rectangle 3"/>
          <p:cNvSpPr/>
          <p:nvPr/>
        </p:nvSpPr>
        <p:spPr>
          <a:xfrm>
            <a:off x="5943134" y="4761782"/>
            <a:ext cx="1008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8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866380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834"/>
            <a:ext cx="9144000" cy="5808331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312526" y="63615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자동 물류 로봇 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소리</a:t>
            </a: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b="1" dirty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95010" y="63615"/>
            <a:ext cx="184666" cy="74351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6"/>
          <p:cNvSpPr txBox="1"/>
          <p:nvPr/>
        </p:nvSpPr>
        <p:spPr>
          <a:xfrm>
            <a:off x="334904" y="462268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1600" b="1">
                <a:latin typeface="나눔고딕"/>
                <a:ea typeface="나눔고딕"/>
                <a:cs typeface="나눔고딕"/>
              </a:rPr>
              <a:t>피에조 부저 연결</a:t>
            </a:r>
            <a:endParaRPr lang="en-US" sz="16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7" name="Rectangle 3"/>
          <p:cNvSpPr/>
          <p:nvPr/>
        </p:nvSpPr>
        <p:spPr>
          <a:xfrm>
            <a:off x="5860828" y="4722114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38" name="Rectangle 3"/>
          <p:cNvSpPr/>
          <p:nvPr/>
        </p:nvSpPr>
        <p:spPr>
          <a:xfrm>
            <a:off x="6110815" y="4710540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9" name="Rectangle 3"/>
          <p:cNvSpPr/>
          <p:nvPr/>
        </p:nvSpPr>
        <p:spPr>
          <a:xfrm>
            <a:off x="6201189" y="4710540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0" name="Rectangle 8"/>
          <p:cNvSpPr/>
          <p:nvPr/>
        </p:nvSpPr>
        <p:spPr>
          <a:xfrm>
            <a:off x="6392890" y="2565588"/>
            <a:ext cx="81319" cy="4356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VCC</a:t>
            </a:r>
          </a:p>
        </p:txBody>
      </p:sp>
      <p:sp>
        <p:nvSpPr>
          <p:cNvPr id="41" name="Rectangle 26"/>
          <p:cNvSpPr/>
          <p:nvPr/>
        </p:nvSpPr>
        <p:spPr>
          <a:xfrm>
            <a:off x="6292366" y="2565588"/>
            <a:ext cx="81319" cy="4356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000" dirty="0"/>
              <a:t>GND</a:t>
            </a:r>
          </a:p>
        </p:txBody>
      </p:sp>
      <p:sp>
        <p:nvSpPr>
          <p:cNvPr id="42" name="TextBox 3"/>
          <p:cNvSpPr txBox="1"/>
          <p:nvPr/>
        </p:nvSpPr>
        <p:spPr>
          <a:xfrm>
            <a:off x="7149375" y="2027443"/>
            <a:ext cx="779381" cy="437043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dirty="0"/>
              <a:t>TX – 3</a:t>
            </a:r>
          </a:p>
          <a:p>
            <a:pPr>
              <a:lnSpc>
                <a:spcPct val="80000"/>
              </a:lnSpc>
            </a:pPr>
            <a:r>
              <a:rPr lang="en-US" altLang="ko-KR" sz="1400" dirty="0"/>
              <a:t>RX – 4 </a:t>
            </a:r>
          </a:p>
        </p:txBody>
      </p:sp>
      <p:sp>
        <p:nvSpPr>
          <p:cNvPr id="43" name="Rectangle 3"/>
          <p:cNvSpPr/>
          <p:nvPr/>
        </p:nvSpPr>
        <p:spPr>
          <a:xfrm>
            <a:off x="4782510" y="1574893"/>
            <a:ext cx="100800" cy="386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4" name="Rectangle 3"/>
          <p:cNvSpPr/>
          <p:nvPr/>
        </p:nvSpPr>
        <p:spPr>
          <a:xfrm>
            <a:off x="4897555" y="1574893"/>
            <a:ext cx="100800" cy="386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5" name="Rectangle 12"/>
          <p:cNvSpPr/>
          <p:nvPr/>
        </p:nvSpPr>
        <p:spPr>
          <a:xfrm>
            <a:off x="4338326" y="4063986"/>
            <a:ext cx="109915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46" name="Rectangle 4"/>
          <p:cNvSpPr/>
          <p:nvPr/>
        </p:nvSpPr>
        <p:spPr>
          <a:xfrm>
            <a:off x="5749354" y="6264473"/>
            <a:ext cx="119059" cy="42535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47" name="Rectangle 5"/>
          <p:cNvSpPr/>
          <p:nvPr/>
        </p:nvSpPr>
        <p:spPr>
          <a:xfrm>
            <a:off x="5855438" y="6267782"/>
            <a:ext cx="130965" cy="42535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48" name="Rectangle 12"/>
          <p:cNvSpPr/>
          <p:nvPr/>
        </p:nvSpPr>
        <p:spPr>
          <a:xfrm>
            <a:off x="6337422" y="4121557"/>
            <a:ext cx="120907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49" name="Rectangle 12"/>
          <p:cNvSpPr/>
          <p:nvPr/>
        </p:nvSpPr>
        <p:spPr>
          <a:xfrm>
            <a:off x="3674750" y="4978972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50" name="Rectangle 12"/>
          <p:cNvSpPr/>
          <p:nvPr/>
        </p:nvSpPr>
        <p:spPr>
          <a:xfrm>
            <a:off x="3876179" y="5169624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51" name="Rectangle 3"/>
          <p:cNvSpPr/>
          <p:nvPr/>
        </p:nvSpPr>
        <p:spPr>
          <a:xfrm>
            <a:off x="6299119" y="4713309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95187" y="3317776"/>
            <a:ext cx="434855" cy="660485"/>
          </a:xfrm>
          <a:prstGeom prst="rect">
            <a:avLst/>
          </a:prstGeom>
        </p:spPr>
      </p:pic>
      <p:sp>
        <p:nvSpPr>
          <p:cNvPr id="53" name="Rectangle 11"/>
          <p:cNvSpPr/>
          <p:nvPr/>
        </p:nvSpPr>
        <p:spPr>
          <a:xfrm>
            <a:off x="2257033" y="3527168"/>
            <a:ext cx="529041" cy="15946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8000" tIns="18000" rIns="18000" bIns="18000" numCol="1" spcCol="26788" rtlCol="0" anchor="ctr">
            <a:spAutoFit/>
          </a:bodyPr>
          <a:lstStyle/>
          <a:p>
            <a:pPr defTabSz="410751" hangingPunct="0">
              <a:lnSpc>
                <a:spcPct val="80000"/>
              </a:lnSpc>
            </a:pPr>
            <a:r>
              <a:rPr lang="ko-KR" altLang="en-US" sz="1000" dirty="0">
                <a:sym typeface="Apple SD 산돌고딕 Neo 옅은체"/>
              </a:rPr>
              <a:t>긴쪽  </a:t>
            </a:r>
            <a:r>
              <a:rPr lang="en-US" altLang="ko-KR" sz="1000" dirty="0">
                <a:solidFill>
                  <a:srgbClr val="FF0000"/>
                </a:solidFill>
                <a:sym typeface="Apple SD 산돌고딕 Neo 옅은체"/>
              </a:rPr>
              <a:t>+</a:t>
            </a:r>
            <a:endParaRPr lang="en-US" sz="1000" dirty="0">
              <a:solidFill>
                <a:srgbClr val="FF0000"/>
              </a:solidFill>
              <a:sym typeface="Apple SD 산돌고딕 Neo 옅은체"/>
            </a:endParaRPr>
          </a:p>
        </p:txBody>
      </p:sp>
      <p:sp>
        <p:nvSpPr>
          <p:cNvPr id="54" name="Rectangle 3"/>
          <p:cNvSpPr/>
          <p:nvPr/>
        </p:nvSpPr>
        <p:spPr>
          <a:xfrm>
            <a:off x="6382069" y="4715237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5" name="Rectangle 3"/>
          <p:cNvSpPr/>
          <p:nvPr/>
        </p:nvSpPr>
        <p:spPr>
          <a:xfrm>
            <a:off x="6127427" y="2565588"/>
            <a:ext cx="81750" cy="435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56" name="Rectangle 3"/>
          <p:cNvSpPr/>
          <p:nvPr/>
        </p:nvSpPr>
        <p:spPr>
          <a:xfrm>
            <a:off x="6198802" y="2565588"/>
            <a:ext cx="81750" cy="435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7" name="Rectangle 3"/>
          <p:cNvSpPr/>
          <p:nvPr/>
        </p:nvSpPr>
        <p:spPr>
          <a:xfrm>
            <a:off x="5059449" y="1574893"/>
            <a:ext cx="100800" cy="386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8" name="Rectangle 3"/>
          <p:cNvSpPr/>
          <p:nvPr/>
        </p:nvSpPr>
        <p:spPr>
          <a:xfrm>
            <a:off x="5149823" y="1574893"/>
            <a:ext cx="100800" cy="3867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9" name="Rectangle 4"/>
          <p:cNvSpPr/>
          <p:nvPr/>
        </p:nvSpPr>
        <p:spPr>
          <a:xfrm>
            <a:off x="4582243" y="145325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60" name="Rectangle 5"/>
          <p:cNvSpPr/>
          <p:nvPr/>
        </p:nvSpPr>
        <p:spPr>
          <a:xfrm>
            <a:off x="4468409" y="1453256"/>
            <a:ext cx="100800" cy="46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61" name="Rectangle 4"/>
          <p:cNvSpPr/>
          <p:nvPr/>
        </p:nvSpPr>
        <p:spPr>
          <a:xfrm>
            <a:off x="4341102" y="1453256"/>
            <a:ext cx="100800" cy="4680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12V</a:t>
            </a:r>
          </a:p>
        </p:txBody>
      </p:sp>
      <p:sp>
        <p:nvSpPr>
          <p:cNvPr id="62" name="텍스트 상자 61"/>
          <p:cNvSpPr txBox="1"/>
          <p:nvPr/>
        </p:nvSpPr>
        <p:spPr>
          <a:xfrm>
            <a:off x="3307751" y="790645"/>
            <a:ext cx="1134135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모터 드라이브</a:t>
            </a:r>
          </a:p>
        </p:txBody>
      </p:sp>
      <p:sp>
        <p:nvSpPr>
          <p:cNvPr id="63" name="텍스트 상자 62"/>
          <p:cNvSpPr txBox="1"/>
          <p:nvPr/>
        </p:nvSpPr>
        <p:spPr>
          <a:xfrm>
            <a:off x="591265" y="4392684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 </a:t>
            </a:r>
          </a:p>
        </p:txBody>
      </p:sp>
      <p:sp>
        <p:nvSpPr>
          <p:cNvPr id="64" name="텍스트 상자 63"/>
          <p:cNvSpPr txBox="1"/>
          <p:nvPr/>
        </p:nvSpPr>
        <p:spPr>
          <a:xfrm>
            <a:off x="7680086" y="4311444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65" name="Rectangle 3"/>
          <p:cNvSpPr/>
          <p:nvPr/>
        </p:nvSpPr>
        <p:spPr>
          <a:xfrm>
            <a:off x="5583092" y="4707988"/>
            <a:ext cx="1008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66" name="Rectangle 3"/>
          <p:cNvSpPr/>
          <p:nvPr/>
        </p:nvSpPr>
        <p:spPr>
          <a:xfrm>
            <a:off x="5698137" y="4707988"/>
            <a:ext cx="100800" cy="3516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7" name="텍스트 상자 66"/>
          <p:cNvSpPr txBox="1"/>
          <p:nvPr/>
        </p:nvSpPr>
        <p:spPr>
          <a:xfrm>
            <a:off x="5586862" y="1932515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블루투스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통신</a:t>
            </a:r>
          </a:p>
        </p:txBody>
      </p:sp>
      <p:sp>
        <p:nvSpPr>
          <p:cNvPr id="68" name="텍스트 상자 67"/>
          <p:cNvSpPr txBox="1"/>
          <p:nvPr/>
        </p:nvSpPr>
        <p:spPr>
          <a:xfrm>
            <a:off x="2276719" y="2597984"/>
            <a:ext cx="1031032" cy="22427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69" name="텍스트 상자 68"/>
          <p:cNvSpPr txBox="1"/>
          <p:nvPr/>
        </p:nvSpPr>
        <p:spPr>
          <a:xfrm>
            <a:off x="1639224" y="5453840"/>
            <a:ext cx="1031032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70" name="텍스트 상자 69"/>
          <p:cNvSpPr txBox="1"/>
          <p:nvPr/>
        </p:nvSpPr>
        <p:spPr>
          <a:xfrm>
            <a:off x="5004297" y="5300653"/>
            <a:ext cx="774630" cy="36119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 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71" name="Rectangle 12"/>
          <p:cNvSpPr/>
          <p:nvPr/>
        </p:nvSpPr>
        <p:spPr>
          <a:xfrm rot="900000">
            <a:off x="4225351" y="2578824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72" name="Rectangle 12"/>
          <p:cNvSpPr/>
          <p:nvPr/>
        </p:nvSpPr>
        <p:spPr>
          <a:xfrm rot="900000">
            <a:off x="4023923" y="2503920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438646035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45" y="793765"/>
            <a:ext cx="9144000" cy="5756608"/>
          </a:xfrm>
          <a:prstGeom prst="rect">
            <a:avLst/>
          </a:prstGeom>
        </p:spPr>
      </p:pic>
      <p:sp>
        <p:nvSpPr>
          <p:cNvPr id="3" name="Rectangle 3"/>
          <p:cNvSpPr/>
          <p:nvPr/>
        </p:nvSpPr>
        <p:spPr>
          <a:xfrm>
            <a:off x="5988148" y="4907309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" name="Rectangle 3"/>
          <p:cNvSpPr/>
          <p:nvPr/>
        </p:nvSpPr>
        <p:spPr>
          <a:xfrm>
            <a:off x="6284435" y="4895735"/>
            <a:ext cx="86400" cy="351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ectangle 3"/>
          <p:cNvSpPr/>
          <p:nvPr/>
        </p:nvSpPr>
        <p:spPr>
          <a:xfrm>
            <a:off x="6374809" y="4895735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ectangle 12"/>
          <p:cNvSpPr/>
          <p:nvPr/>
        </p:nvSpPr>
        <p:spPr>
          <a:xfrm>
            <a:off x="4477223" y="4202883"/>
            <a:ext cx="109915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10" name="Rectangle 4"/>
          <p:cNvSpPr/>
          <p:nvPr/>
        </p:nvSpPr>
        <p:spPr>
          <a:xfrm>
            <a:off x="5934548" y="6461244"/>
            <a:ext cx="119059" cy="42535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5V</a:t>
            </a:r>
          </a:p>
        </p:txBody>
      </p:sp>
      <p:sp>
        <p:nvSpPr>
          <p:cNvPr id="11" name="Rectangle 5"/>
          <p:cNvSpPr/>
          <p:nvPr/>
        </p:nvSpPr>
        <p:spPr>
          <a:xfrm>
            <a:off x="6040632" y="6464553"/>
            <a:ext cx="130965" cy="42535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80000"/>
              </a:lnSpc>
            </a:pPr>
            <a:r>
              <a:rPr lang="en-US" sz="1100" dirty="0"/>
              <a:t>GND</a:t>
            </a:r>
          </a:p>
        </p:txBody>
      </p:sp>
      <p:sp>
        <p:nvSpPr>
          <p:cNvPr id="12" name="Rectangle 12"/>
          <p:cNvSpPr/>
          <p:nvPr/>
        </p:nvSpPr>
        <p:spPr>
          <a:xfrm>
            <a:off x="6337422" y="4121557"/>
            <a:ext cx="120907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>
                <a:solidFill>
                  <a:srgbClr val="FFFFFF"/>
                </a:solidFill>
                <a:sym typeface="Apple SD 산돌고딕 Neo 옅은체"/>
              </a:rPr>
              <a:t>+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674750" y="4978972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14" name="Rectangle 12"/>
          <p:cNvSpPr/>
          <p:nvPr/>
        </p:nvSpPr>
        <p:spPr>
          <a:xfrm>
            <a:off x="3876179" y="5169624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15" name="Rectangle 3"/>
          <p:cNvSpPr/>
          <p:nvPr/>
        </p:nvSpPr>
        <p:spPr>
          <a:xfrm>
            <a:off x="6472739" y="4898504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4</a:t>
            </a:r>
            <a:endParaRPr lang="en-US" sz="1400" dirty="0">
              <a:solidFill>
                <a:srgbClr val="FF0000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86698" y="3549970"/>
            <a:ext cx="434855" cy="660485"/>
          </a:xfrm>
          <a:prstGeom prst="rect">
            <a:avLst/>
          </a:prstGeom>
        </p:spPr>
      </p:pic>
      <p:sp>
        <p:nvSpPr>
          <p:cNvPr id="17" name="Rectangle 11"/>
          <p:cNvSpPr/>
          <p:nvPr/>
        </p:nvSpPr>
        <p:spPr>
          <a:xfrm>
            <a:off x="2257032" y="3800481"/>
            <a:ext cx="529041" cy="15946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8000" tIns="18000" rIns="18000" bIns="18000" numCol="1" spcCol="26788" rtlCol="0" anchor="ctr">
            <a:spAutoFit/>
          </a:bodyPr>
          <a:lstStyle/>
          <a:p>
            <a:pPr defTabSz="410751" hangingPunct="0">
              <a:lnSpc>
                <a:spcPct val="80000"/>
              </a:lnSpc>
            </a:pPr>
            <a:r>
              <a:rPr lang="ko-KR" altLang="en-US" sz="1000" dirty="0">
                <a:sym typeface="Apple SD 산돌고딕 Neo 옅은체"/>
              </a:rPr>
              <a:t>긴쪽  </a:t>
            </a:r>
            <a:r>
              <a:rPr lang="en-US" altLang="ko-KR" sz="1000" dirty="0">
                <a:solidFill>
                  <a:srgbClr val="FF0000"/>
                </a:solidFill>
                <a:sym typeface="Apple SD 산돌고딕 Neo 옅은체"/>
              </a:rPr>
              <a:t>+</a:t>
            </a:r>
            <a:endParaRPr lang="en-US" sz="1000" dirty="0">
              <a:solidFill>
                <a:srgbClr val="FF0000"/>
              </a:solidFill>
              <a:sym typeface="Apple SD 산돌고딕 Neo 옅은체"/>
            </a:endParaRPr>
          </a:p>
        </p:txBody>
      </p:sp>
      <p:sp>
        <p:nvSpPr>
          <p:cNvPr id="18" name="Rectangle 3"/>
          <p:cNvSpPr/>
          <p:nvPr/>
        </p:nvSpPr>
        <p:spPr>
          <a:xfrm>
            <a:off x="6555689" y="4900432"/>
            <a:ext cx="86400" cy="3516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1" name="텍스트 상자 20"/>
          <p:cNvSpPr txBox="1"/>
          <p:nvPr/>
        </p:nvSpPr>
        <p:spPr>
          <a:xfrm>
            <a:off x="591265" y="4392684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 </a:t>
            </a:r>
          </a:p>
        </p:txBody>
      </p:sp>
      <p:sp>
        <p:nvSpPr>
          <p:cNvPr id="22" name="텍스트 상자 21"/>
          <p:cNvSpPr txBox="1"/>
          <p:nvPr/>
        </p:nvSpPr>
        <p:spPr>
          <a:xfrm>
            <a:off x="8173928" y="4893183"/>
            <a:ext cx="852093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기어 모터</a:t>
            </a:r>
          </a:p>
        </p:txBody>
      </p:sp>
      <p:sp>
        <p:nvSpPr>
          <p:cNvPr id="23" name="Rectangle 3"/>
          <p:cNvSpPr/>
          <p:nvPr/>
        </p:nvSpPr>
        <p:spPr>
          <a:xfrm>
            <a:off x="5756712" y="4893183"/>
            <a:ext cx="1008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12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24" name="Rectangle 3"/>
          <p:cNvSpPr/>
          <p:nvPr/>
        </p:nvSpPr>
        <p:spPr>
          <a:xfrm>
            <a:off x="5871757" y="4893183"/>
            <a:ext cx="100800" cy="3516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11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텍스트 상자 24"/>
          <p:cNvSpPr txBox="1"/>
          <p:nvPr/>
        </p:nvSpPr>
        <p:spPr>
          <a:xfrm>
            <a:off x="5723500" y="2092929"/>
            <a:ext cx="774630" cy="39731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블루투스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통신</a:t>
            </a:r>
          </a:p>
        </p:txBody>
      </p:sp>
      <p:sp>
        <p:nvSpPr>
          <p:cNvPr id="26" name="텍스트 상자 25"/>
          <p:cNvSpPr txBox="1"/>
          <p:nvPr/>
        </p:nvSpPr>
        <p:spPr>
          <a:xfrm>
            <a:off x="2962859" y="3165144"/>
            <a:ext cx="1031032" cy="22427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브레드 보드</a:t>
            </a:r>
          </a:p>
        </p:txBody>
      </p:sp>
      <p:sp>
        <p:nvSpPr>
          <p:cNvPr id="27" name="텍스트 상자 26"/>
          <p:cNvSpPr txBox="1"/>
          <p:nvPr/>
        </p:nvSpPr>
        <p:spPr>
          <a:xfrm>
            <a:off x="1639224" y="5453840"/>
            <a:ext cx="1031032" cy="2646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건전지 홀더</a:t>
            </a:r>
          </a:p>
        </p:txBody>
      </p:sp>
      <p:sp>
        <p:nvSpPr>
          <p:cNvPr id="28" name="텍스트 상자 27"/>
          <p:cNvSpPr txBox="1"/>
          <p:nvPr/>
        </p:nvSpPr>
        <p:spPr>
          <a:xfrm>
            <a:off x="4807151" y="5604183"/>
            <a:ext cx="774630" cy="36119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36000" rIns="3600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아두이노 </a:t>
            </a:r>
            <a:endParaRPr kumimoji="1" lang="en-US" altLang="ko-KR" sz="140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80000"/>
              </a:lnSpc>
            </a:pPr>
            <a:r>
              <a:rPr kumimoji="1" lang="ko-KR" altLang="en-US" sz="1400">
                <a:latin typeface="Nanum Gothic" charset="-127"/>
                <a:ea typeface="Nanum Gothic" charset="-127"/>
                <a:cs typeface="Nanum Gothic" charset="-127"/>
              </a:rPr>
              <a:t>우노</a:t>
            </a:r>
          </a:p>
        </p:txBody>
      </p:sp>
      <p:sp>
        <p:nvSpPr>
          <p:cNvPr id="29" name="Rectangle 12"/>
          <p:cNvSpPr/>
          <p:nvPr/>
        </p:nvSpPr>
        <p:spPr>
          <a:xfrm rot="900000">
            <a:off x="4445271" y="2590399"/>
            <a:ext cx="120907" cy="138005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altLang="ko-KR" sz="1400">
                <a:solidFill>
                  <a:srgbClr val="FFFFFF"/>
                </a:solidFill>
                <a:sym typeface="Apple SD 산돌고딕 Neo 옅은체"/>
              </a:rPr>
              <a:t>-</a:t>
            </a:r>
            <a:endParaRPr lang="en-US" sz="1400" dirty="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30" name="Rectangle 12"/>
          <p:cNvSpPr/>
          <p:nvPr/>
        </p:nvSpPr>
        <p:spPr>
          <a:xfrm rot="900000">
            <a:off x="4243842" y="2527070"/>
            <a:ext cx="132998" cy="138005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>
              <a:lnSpc>
                <a:spcPct val="80000"/>
              </a:lnSpc>
            </a:pPr>
            <a:r>
              <a:rPr lang="en-US" sz="1400" dirty="0">
                <a:solidFill>
                  <a:srgbClr val="FFFFFF"/>
                </a:solidFill>
                <a:sym typeface="Apple SD 산돌고딕 Neo 옅은체"/>
              </a:rPr>
              <a:t>+</a:t>
            </a:r>
          </a:p>
        </p:txBody>
      </p:sp>
      <p:sp>
        <p:nvSpPr>
          <p:cNvPr id="31" name="Rectangle 3"/>
          <p:cNvSpPr/>
          <p:nvPr/>
        </p:nvSpPr>
        <p:spPr>
          <a:xfrm>
            <a:off x="6092702" y="4912006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8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2" name="Rectangle 3"/>
          <p:cNvSpPr/>
          <p:nvPr/>
        </p:nvSpPr>
        <p:spPr>
          <a:xfrm rot="19800000">
            <a:off x="2703249" y="2980964"/>
            <a:ext cx="86400" cy="3516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5998" tIns="45718" rIns="35998" bIns="45718"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8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675129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09" y="0"/>
            <a:ext cx="4041321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2581115" y="3808781"/>
            <a:ext cx="1712589" cy="333742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7" tIns="35717" rIns="35717" bIns="35717" numCol="1" spcCol="26788" rtlCol="0" anchor="ctr">
            <a:spAutoFit/>
          </a:bodyPr>
          <a:lstStyle/>
          <a:p>
            <a:pPr algn="ctr" defTabSz="410751" hangingPunct="0"/>
            <a:endParaRPr lang="en-US" sz="1700">
              <a:solidFill>
                <a:srgbClr val="FFFFFF"/>
              </a:solidFill>
              <a:sym typeface="Apple SD 산돌고딕 Neo 옅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15853" y="4250950"/>
            <a:ext cx="1060383" cy="34913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7" tIns="35717" rIns="35717" bIns="35717" numCol="1" spcCol="26788" rtlCol="0" anchor="ctr">
            <a:spAutoFit/>
          </a:bodyPr>
          <a:lstStyle/>
          <a:p>
            <a:pPr algn="ctr" defTabSz="410751" hangingPunct="0"/>
            <a:r>
              <a:rPr lang="en-US" dirty="0">
                <a:solidFill>
                  <a:srgbClr val="000000"/>
                </a:solidFill>
              </a:rPr>
              <a:t>download </a:t>
            </a:r>
            <a:endParaRPr lang="en-US" sz="2500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26129" y="1516716"/>
            <a:ext cx="6564544" cy="780018"/>
          </a:xfrm>
          <a:prstGeom prst="rect">
            <a:avLst/>
          </a:prstGeom>
          <a:solidFill>
            <a:srgbClr val="FFFFFF"/>
          </a:solidFill>
          <a:ln w="127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7" tIns="35717" rIns="35717" bIns="35717" numCol="1" spcCol="26788" rtlCol="0" anchor="ctr">
            <a:spAutoFit/>
          </a:bodyPr>
          <a:lstStyle/>
          <a:p>
            <a:pPr algn="ctr" defTabSz="410751" hangingPunct="0"/>
            <a:r>
              <a:rPr lang="en-US" sz="4600" dirty="0" err="1">
                <a:solidFill>
                  <a:srgbClr val="000000"/>
                </a:solidFill>
              </a:rPr>
              <a:t>cardboardartcollege.com</a:t>
            </a:r>
            <a:endParaRPr lang="en-US" sz="4600" dirty="0">
              <a:solidFill>
                <a:srgbClr val="000000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04845024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www.earlyadopter.co.kr/wp-content/uploads/2015/02/Tesla-Model-s-Dual-Motor-P85D-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4250"/>
            <a:ext cx="9144000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61"/>
          <p:cNvSpPr>
            <a:spLocks noGrp="1"/>
          </p:cNvSpPr>
          <p:nvPr>
            <p:ph type="title"/>
          </p:nvPr>
        </p:nvSpPr>
        <p:spPr>
          <a:xfrm>
            <a:off x="1371607" y="518531"/>
            <a:ext cx="6410036" cy="7427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258759">
              <a:defRPr sz="1800"/>
            </a:pPr>
            <a:r>
              <a:rPr lang="ko-KR" altLang="en-US" sz="2391" b="1" dirty="0"/>
              <a:t>여러분의 꿈의 자동차는 무엇인가요</a:t>
            </a:r>
            <a:r>
              <a:rPr lang="en-US" altLang="ko-KR" sz="2391" b="1" dirty="0"/>
              <a:t>?</a:t>
            </a:r>
            <a:endParaRPr sz="2391" b="1" dirty="0"/>
          </a:p>
        </p:txBody>
      </p:sp>
    </p:spTree>
    <p:extLst>
      <p:ext uri="{BB962C8B-B14F-4D97-AF65-F5344CB8AC3E}">
        <p14:creationId xmlns:p14="http://schemas.microsoft.com/office/powerpoint/2010/main" val="159785576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_2016-05-24-10-41-3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00" y="0"/>
            <a:ext cx="3857625" cy="6858000"/>
          </a:xfrm>
          <a:prstGeom prst="rect">
            <a:avLst/>
          </a:prstGeom>
        </p:spPr>
      </p:pic>
      <p:pic>
        <p:nvPicPr>
          <p:cNvPr id="3" name="Picture 2" descr="Screenshot_2016-05-24-10-41-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855" y="0"/>
            <a:ext cx="3857625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636212" y="467893"/>
            <a:ext cx="1149684" cy="1016000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900743" y="1991895"/>
            <a:ext cx="1149684" cy="641684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59908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_2016-05-24-10-42-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792" y="0"/>
            <a:ext cx="3857625" cy="6858000"/>
          </a:xfrm>
          <a:prstGeom prst="rect">
            <a:avLst/>
          </a:prstGeom>
        </p:spPr>
      </p:pic>
      <p:pic>
        <p:nvPicPr>
          <p:cNvPr id="3" name="Picture 2" descr="Screenshot_2016-05-24-10-45-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533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70834" y="4919279"/>
            <a:ext cx="1669724" cy="933906"/>
          </a:xfrm>
          <a:prstGeom prst="rect">
            <a:avLst/>
          </a:prstGeom>
          <a:noFill/>
          <a:ln w="6350" cap="flat" cmpd="sng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7" tIns="35717" rIns="35717" bIns="35717" numCol="1" spcCol="26788" rtlCol="0" anchor="ctr">
            <a:spAutoFit/>
          </a:bodyPr>
          <a:lstStyle/>
          <a:p>
            <a:pPr algn="ctr" defTabSz="410751" hangingPunct="0"/>
            <a:r>
              <a:rPr lang="en-US" altLang="ko-KR" sz="5600" dirty="0">
                <a:solidFill>
                  <a:srgbClr val="FF0000"/>
                </a:solidFill>
                <a:sym typeface="Apple SD 산돌고딕 Neo 옅은체"/>
              </a:rPr>
              <a:t>1234</a:t>
            </a:r>
            <a:endParaRPr lang="en-US" sz="5600" dirty="0">
              <a:solidFill>
                <a:srgbClr val="FF0000"/>
              </a:solidFill>
              <a:sym typeface="Apple SD 산돌고딕 Neo 옅은체"/>
            </a:endParaRPr>
          </a:p>
        </p:txBody>
      </p:sp>
      <p:sp>
        <p:nvSpPr>
          <p:cNvPr id="6" name="Oval 5"/>
          <p:cNvSpPr/>
          <p:nvPr/>
        </p:nvSpPr>
        <p:spPr>
          <a:xfrm>
            <a:off x="4948278" y="6323264"/>
            <a:ext cx="3830888" cy="641684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1558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4535" y="2710323"/>
            <a:ext cx="2556791" cy="7861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4640" dirty="0">
                <a:solidFill>
                  <a:srgbClr val="000000"/>
                </a:solidFill>
              </a:rPr>
              <a:t>엔진</a:t>
            </a:r>
            <a:r>
              <a:rPr lang="ko-KR" altLang="en-US" sz="1266" dirty="0">
                <a:solidFill>
                  <a:srgbClr val="000000"/>
                </a:solidFill>
              </a:rPr>
              <a:t>을  붙여 볼까요</a:t>
            </a:r>
            <a:r>
              <a:rPr lang="en-US" altLang="ko-KR" sz="1266" dirty="0">
                <a:solidFill>
                  <a:srgbClr val="000000"/>
                </a:solidFill>
              </a:rPr>
              <a:t>??</a:t>
            </a:r>
            <a:endParaRPr lang="en-US" sz="2531" dirty="0">
              <a:solidFill>
                <a:srgbClr val="000000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813018351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 rot="2700000">
            <a:off x="6336791" y="3439183"/>
            <a:ext cx="1445910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 dirty="0">
                <a:solidFill>
                  <a:srgbClr val="000000"/>
                </a:solidFill>
              </a:rPr>
              <a:t>아두이노 우노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8" name="텍스트 상자 7"/>
          <p:cNvSpPr txBox="1"/>
          <p:nvPr/>
        </p:nvSpPr>
        <p:spPr>
          <a:xfrm rot="2700000">
            <a:off x="7977259" y="3263120"/>
            <a:ext cx="1229504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초음파 센서</a:t>
            </a:r>
            <a:endParaRPr lang="ko-KR" altLang="en-US" sz="1687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9" name="텍스트 상자 8"/>
          <p:cNvSpPr txBox="1"/>
          <p:nvPr/>
        </p:nvSpPr>
        <p:spPr>
          <a:xfrm rot="2700000">
            <a:off x="3994918" y="2186697"/>
            <a:ext cx="1154163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 dirty="0">
                <a:solidFill>
                  <a:srgbClr val="000000"/>
                </a:solidFill>
              </a:rPr>
              <a:t>브레드보드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10" name="텍스트 상자 9"/>
          <p:cNvSpPr txBox="1"/>
          <p:nvPr/>
        </p:nvSpPr>
        <p:spPr>
          <a:xfrm rot="2700000">
            <a:off x="334873" y="2646193"/>
            <a:ext cx="1445910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 dirty="0">
                <a:solidFill>
                  <a:srgbClr val="000000"/>
                </a:solidFill>
              </a:rPr>
              <a:t>모터 드라이브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11" name="텍스트 상자 10"/>
          <p:cNvSpPr txBox="1"/>
          <p:nvPr/>
        </p:nvSpPr>
        <p:spPr>
          <a:xfrm rot="2700000">
            <a:off x="2486323" y="1054501"/>
            <a:ext cx="1013099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기어 모터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12" name="텍스트 상자 11"/>
          <p:cNvSpPr txBox="1"/>
          <p:nvPr/>
        </p:nvSpPr>
        <p:spPr>
          <a:xfrm rot="2700000">
            <a:off x="1787862" y="5853045"/>
            <a:ext cx="1013099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기어 모터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13" name="텍스트 상자 12"/>
          <p:cNvSpPr txBox="1"/>
          <p:nvPr/>
        </p:nvSpPr>
        <p:spPr>
          <a:xfrm rot="2700000">
            <a:off x="2552832" y="2761933"/>
            <a:ext cx="937757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</a:rPr>
              <a:t>블루투스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  <p:sp>
        <p:nvSpPr>
          <p:cNvPr id="14" name="텍스트 상자 13"/>
          <p:cNvSpPr txBox="1"/>
          <p:nvPr/>
        </p:nvSpPr>
        <p:spPr>
          <a:xfrm rot="2700000">
            <a:off x="4736676" y="4702086"/>
            <a:ext cx="721352" cy="331758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ko-KR" altLang="en-US" sz="1687">
                <a:solidFill>
                  <a:srgbClr val="000000"/>
                </a:solidFill>
                <a:sym typeface="Apple SD 산돌고딕 Neo 옅은체"/>
              </a:rPr>
              <a:t>스피커</a:t>
            </a:r>
            <a:endParaRPr lang="ko-KR" altLang="en-US" sz="1687" dirty="0">
              <a:solidFill>
                <a:srgbClr val="000000"/>
              </a:solidFill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100833400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951440"/>
            <a:ext cx="8501063" cy="46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3489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2017890"/>
            <a:ext cx="9143999" cy="1622778"/>
          </a:xfrm>
          <a:prstGeom prst="rect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ko-KR" altLang="en-US" sz="3586" dirty="0"/>
              <a:t>원래는</a:t>
            </a:r>
            <a:r>
              <a:rPr lang="en-US" altLang="ko-KR" sz="3586" dirty="0"/>
              <a:t>???</a:t>
            </a:r>
            <a:r>
              <a:rPr lang="ko-KR" altLang="en-US" sz="3586" dirty="0"/>
              <a:t> </a:t>
            </a:r>
            <a:endParaRPr lang="en-US" sz="3586" dirty="0"/>
          </a:p>
        </p:txBody>
      </p:sp>
    </p:spTree>
    <p:extLst>
      <p:ext uri="{BB962C8B-B14F-4D97-AF65-F5344CB8AC3E}">
        <p14:creationId xmlns:p14="http://schemas.microsoft.com/office/powerpoint/2010/main" val="477082493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57" y="127000"/>
            <a:ext cx="5105944" cy="6731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879" y="98778"/>
            <a:ext cx="5188668" cy="67874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2090" y="0"/>
            <a:ext cx="5162983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8521216" y="190502"/>
            <a:ext cx="513857" cy="437444"/>
          </a:xfrm>
          <a:prstGeom prst="ellipse">
            <a:avLst/>
          </a:prstGeom>
          <a:solidFill>
            <a:srgbClr val="17375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sz="1266" dirty="0"/>
              <a:t>1</a:t>
            </a:r>
          </a:p>
        </p:txBody>
      </p:sp>
      <p:sp>
        <p:nvSpPr>
          <p:cNvPr id="7" name="Rectangle 6"/>
          <p:cNvSpPr/>
          <p:nvPr/>
        </p:nvSpPr>
        <p:spPr>
          <a:xfrm>
            <a:off x="6135757" y="5870223"/>
            <a:ext cx="3023884" cy="56444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ko-KR" altLang="en-US" sz="1266" dirty="0">
                <a:solidFill>
                  <a:srgbClr val="000000"/>
                </a:solidFill>
              </a:rPr>
              <a:t>아두이노 프로그래밍</a:t>
            </a:r>
            <a:endParaRPr lang="en-US" sz="1266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005600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8521216" y="190502"/>
            <a:ext cx="513857" cy="437444"/>
          </a:xfrm>
          <a:prstGeom prst="ellipse">
            <a:avLst/>
          </a:prstGeom>
          <a:solidFill>
            <a:srgbClr val="17375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altLang="ko-KR" sz="1266" dirty="0"/>
              <a:t>2</a:t>
            </a:r>
            <a:endParaRPr lang="en-US" sz="1266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7" y="1008945"/>
            <a:ext cx="8554090" cy="48753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699767" y="5541230"/>
            <a:ext cx="2271889" cy="56444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altLang="ko-KR" sz="1266" dirty="0">
                <a:solidFill>
                  <a:srgbClr val="000000"/>
                </a:solidFill>
              </a:rPr>
              <a:t>S4A</a:t>
            </a:r>
            <a:r>
              <a:rPr lang="ko-KR" altLang="en-US" sz="1266" dirty="0">
                <a:solidFill>
                  <a:srgbClr val="000000"/>
                </a:solidFill>
              </a:rPr>
              <a:t> </a:t>
            </a:r>
            <a:endParaRPr lang="en-US" sz="1266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510132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196668" y="5940778"/>
            <a:ext cx="1778000" cy="536222"/>
          </a:xfrm>
          <a:prstGeom prst="rect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ko-KR" altLang="en-US" sz="1266" dirty="0"/>
              <a:t>앱인벤터</a:t>
            </a:r>
            <a:endParaRPr lang="en-US" sz="1266" dirty="0"/>
          </a:p>
        </p:txBody>
      </p:sp>
    </p:spTree>
    <p:extLst>
      <p:ext uri="{BB962C8B-B14F-4D97-AF65-F5344CB8AC3E}">
        <p14:creationId xmlns:p14="http://schemas.microsoft.com/office/powerpoint/2010/main" val="1797174699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1900"/>
            <a:ext cx="9144000" cy="437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7103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cfile215.uf.daum.net/image/186CE40B4CA42D4B85D65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0" t="11916" r="299" b="12181"/>
          <a:stretch/>
        </p:blipFill>
        <p:spPr bwMode="auto">
          <a:xfrm>
            <a:off x="543910" y="1954924"/>
            <a:ext cx="8056180" cy="450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6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/>
            </a:pPr>
            <a:r>
              <a:rPr lang="ko-KR" altLang="en-US" sz="2391" b="1" dirty="0"/>
              <a:t>자동차는 </a:t>
            </a:r>
            <a:r>
              <a:rPr lang="en-US" altLang="ko-KR" sz="2391" b="1" dirty="0"/>
              <a:t>2</a:t>
            </a:r>
            <a:r>
              <a:rPr lang="ko-KR" altLang="en-US" sz="2391" b="1" dirty="0" err="1"/>
              <a:t>만여개의</a:t>
            </a:r>
            <a:r>
              <a:rPr lang="ko-KR" altLang="en-US" sz="2391" b="1" dirty="0"/>
              <a:t> 부품으로 구성되어 있어요</a:t>
            </a:r>
            <a:r>
              <a:rPr lang="en-US" altLang="ko-KR" sz="2391" b="1" dirty="0"/>
              <a:t>!</a:t>
            </a:r>
            <a:endParaRPr sz="2391" b="1" dirty="0"/>
          </a:p>
        </p:txBody>
      </p:sp>
    </p:spTree>
    <p:extLst>
      <p:ext uri="{BB962C8B-B14F-4D97-AF65-F5344CB8AC3E}">
        <p14:creationId xmlns:p14="http://schemas.microsoft.com/office/powerpoint/2010/main" val="8787861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1401"/>
            <a:ext cx="9144000" cy="475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92603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6198"/>
            <a:ext cx="9144000" cy="558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97004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0620"/>
            <a:ext cx="9144000" cy="55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8173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74875" y="2651125"/>
            <a:ext cx="537902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dirty="0"/>
              <a:t>감사합니다</a:t>
            </a:r>
            <a:r>
              <a:rPr lang="en-US" altLang="ko-KR" sz="8800" dirty="0"/>
              <a:t>.</a:t>
            </a:r>
            <a:r>
              <a:rPr lang="ko-KR" altLang="en-US" sz="8800" dirty="0"/>
              <a:t> 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466354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/>
            </a:pPr>
            <a:r>
              <a:rPr lang="ko-KR" altLang="en-US" sz="2391" b="1" dirty="0"/>
              <a:t>자동차를 움직이는 것은 엔진이다</a:t>
            </a:r>
            <a:r>
              <a:rPr lang="en-US" altLang="ko-KR" sz="2391" b="1" dirty="0"/>
              <a:t>?</a:t>
            </a:r>
            <a:endParaRPr sz="2391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75" y="1181156"/>
            <a:ext cx="6875463" cy="536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4606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/>
            </a:pPr>
            <a:r>
              <a:rPr lang="ko-KR" altLang="en-US" sz="2391" b="1" dirty="0"/>
              <a:t>자동차에는 많은 센서가 있어요</a:t>
            </a:r>
            <a:r>
              <a:rPr lang="en-US" altLang="ko-KR" sz="2391" b="1" dirty="0"/>
              <a:t>!</a:t>
            </a:r>
            <a:endParaRPr sz="2391" b="1" dirty="0"/>
          </a:p>
        </p:txBody>
      </p:sp>
      <p:pic>
        <p:nvPicPr>
          <p:cNvPr id="7170" name="Picture 2" descr="http://imgnews.naver.com/image/029/2008/06/25/20080625020116327180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35" y="1417637"/>
            <a:ext cx="7966732" cy="530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29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2505592" y="3198200"/>
            <a:ext cx="296074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/>
              <a:t>이제 만들어 봅시다.</a:t>
            </a:r>
          </a:p>
        </p:txBody>
      </p:sp>
      <p:pic>
        <p:nvPicPr>
          <p:cNvPr id="100" name="pasted-image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5178067" y="2174227"/>
            <a:ext cx="2143126" cy="2857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718826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111" y="400672"/>
            <a:ext cx="5453891" cy="32204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110" y="3032567"/>
            <a:ext cx="4247272" cy="37678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44397" y="1192234"/>
            <a:ext cx="3585633" cy="4374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altLang="ko-KR" sz="1266" dirty="0"/>
              <a:t>1</a:t>
            </a:r>
            <a:r>
              <a:rPr lang="ko-KR" altLang="en-US" sz="1266" dirty="0"/>
              <a:t>단계</a:t>
            </a:r>
            <a:r>
              <a:rPr lang="en-US" altLang="ko-KR" sz="1266" dirty="0"/>
              <a:t>:</a:t>
            </a:r>
            <a:r>
              <a:rPr lang="ko-KR" altLang="en-US" sz="1266" dirty="0"/>
              <a:t>  카드보드리지 </a:t>
            </a:r>
            <a:r>
              <a:rPr lang="en-US" altLang="ko-KR" sz="1266" dirty="0"/>
              <a:t>DIY </a:t>
            </a:r>
            <a:r>
              <a:rPr lang="ko-KR" altLang="en-US" sz="1266" dirty="0"/>
              <a:t>제작</a:t>
            </a:r>
            <a:endParaRPr lang="en-US" sz="1266" dirty="0"/>
          </a:p>
        </p:txBody>
      </p:sp>
      <p:sp>
        <p:nvSpPr>
          <p:cNvPr id="5" name="Rectangle 4"/>
          <p:cNvSpPr/>
          <p:nvPr/>
        </p:nvSpPr>
        <p:spPr>
          <a:xfrm>
            <a:off x="1467556" y="5467855"/>
            <a:ext cx="2963333" cy="4374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r>
              <a:rPr lang="en-US" altLang="ko-KR" sz="1266" dirty="0"/>
              <a:t>2</a:t>
            </a:r>
            <a:r>
              <a:rPr lang="ko-KR" altLang="en-US" sz="1266" dirty="0"/>
              <a:t>단계</a:t>
            </a:r>
            <a:r>
              <a:rPr lang="en-US" altLang="ko-KR" sz="1266" dirty="0"/>
              <a:t>:</a:t>
            </a:r>
            <a:r>
              <a:rPr lang="ko-KR" altLang="en-US" sz="1266" dirty="0"/>
              <a:t> 아두이노  엔진 장착</a:t>
            </a:r>
            <a:endParaRPr lang="en-US" sz="1266" dirty="0"/>
          </a:p>
        </p:txBody>
      </p:sp>
    </p:spTree>
    <p:extLst>
      <p:ext uri="{BB962C8B-B14F-4D97-AF65-F5344CB8AC3E}">
        <p14:creationId xmlns:p14="http://schemas.microsoft.com/office/powerpoint/2010/main" val="12739070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9622</TotalTime>
  <Words>547</Words>
  <Application>Microsoft Macintosh PowerPoint</Application>
  <PresentationFormat>On-screen Show (4:3)</PresentationFormat>
  <Paragraphs>279</Paragraphs>
  <Slides>53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맑은 고딕</vt:lpstr>
      <vt:lpstr>Nanum Gothic</vt:lpstr>
      <vt:lpstr>나눔고딕</vt:lpstr>
      <vt:lpstr>Arial</vt:lpstr>
      <vt:lpstr>Calibri</vt:lpstr>
      <vt:lpstr>Helvetica</vt:lpstr>
      <vt:lpstr>Office 테마</vt:lpstr>
      <vt:lpstr>자율차 ‘전기자동차’</vt:lpstr>
      <vt:lpstr>PowerPoint Presentation</vt:lpstr>
      <vt:lpstr>PowerPoint Presentation</vt:lpstr>
      <vt:lpstr>여러분의 꿈의 자동차는 무엇인가요?</vt:lpstr>
      <vt:lpstr>자동차는 2만여개의 부품으로 구성되어 있어요!</vt:lpstr>
      <vt:lpstr>자동차를 움직이는 것은 엔진이다?</vt:lpstr>
      <vt:lpstr>자동차에는 많은 센서가 있어요!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사전 작업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구슬희</dc:creator>
  <cp:lastModifiedBy>Microsoft Office User</cp:lastModifiedBy>
  <cp:revision>279</cp:revision>
  <cp:lastPrinted>2017-07-27T02:30:35Z</cp:lastPrinted>
  <dcterms:created xsi:type="dcterms:W3CDTF">2016-04-08T08:38:28Z</dcterms:created>
  <dcterms:modified xsi:type="dcterms:W3CDTF">2020-07-08T23:31:03Z</dcterms:modified>
</cp:coreProperties>
</file>

<file path=docProps/thumbnail.jpeg>
</file>